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8"/>
  </p:notesMasterIdLst>
  <p:sldIdLst>
    <p:sldId id="371" r:id="rId2"/>
    <p:sldId id="299" r:id="rId3"/>
    <p:sldId id="300" r:id="rId4"/>
    <p:sldId id="476" r:id="rId5"/>
    <p:sldId id="475" r:id="rId6"/>
    <p:sldId id="537" r:id="rId7"/>
    <p:sldId id="543" r:id="rId8"/>
    <p:sldId id="538" r:id="rId9"/>
    <p:sldId id="544" r:id="rId10"/>
    <p:sldId id="539" r:id="rId11"/>
    <p:sldId id="540" r:id="rId12"/>
    <p:sldId id="541" r:id="rId13"/>
    <p:sldId id="545" r:id="rId14"/>
    <p:sldId id="542" r:id="rId15"/>
    <p:sldId id="568" r:id="rId16"/>
    <p:sldId id="372" r:id="rId17"/>
    <p:sldId id="435" r:id="rId18"/>
    <p:sldId id="436" r:id="rId19"/>
    <p:sldId id="438" r:id="rId20"/>
    <p:sldId id="451" r:id="rId21"/>
    <p:sldId id="452" r:id="rId22"/>
    <p:sldId id="439" r:id="rId23"/>
    <p:sldId id="440" r:id="rId24"/>
    <p:sldId id="453" r:id="rId25"/>
    <p:sldId id="443" r:id="rId26"/>
    <p:sldId id="444" r:id="rId27"/>
    <p:sldId id="448" r:id="rId28"/>
    <p:sldId id="546" r:id="rId29"/>
    <p:sldId id="547" r:id="rId30"/>
    <p:sldId id="412" r:id="rId31"/>
    <p:sldId id="415" r:id="rId32"/>
    <p:sldId id="416" r:id="rId33"/>
    <p:sldId id="417" r:id="rId34"/>
    <p:sldId id="418" r:id="rId35"/>
    <p:sldId id="423" r:id="rId36"/>
    <p:sldId id="424" r:id="rId37"/>
    <p:sldId id="425" r:id="rId38"/>
    <p:sldId id="548" r:id="rId39"/>
    <p:sldId id="550" r:id="rId40"/>
    <p:sldId id="553" r:id="rId41"/>
    <p:sldId id="426" r:id="rId42"/>
    <p:sldId id="427" r:id="rId43"/>
    <p:sldId id="428" r:id="rId44"/>
    <p:sldId id="429" r:id="rId45"/>
    <p:sldId id="430" r:id="rId46"/>
    <p:sldId id="431" r:id="rId47"/>
    <p:sldId id="382" r:id="rId48"/>
    <p:sldId id="381" r:id="rId49"/>
    <p:sldId id="380" r:id="rId50"/>
    <p:sldId id="379" r:id="rId51"/>
    <p:sldId id="378" r:id="rId52"/>
    <p:sldId id="555" r:id="rId53"/>
    <p:sldId id="455" r:id="rId54"/>
    <p:sldId id="456" r:id="rId55"/>
    <p:sldId id="556" r:id="rId56"/>
    <p:sldId id="557" r:id="rId57"/>
    <p:sldId id="558" r:id="rId58"/>
    <p:sldId id="559" r:id="rId59"/>
    <p:sldId id="560" r:id="rId60"/>
    <p:sldId id="561" r:id="rId61"/>
    <p:sldId id="562" r:id="rId62"/>
    <p:sldId id="390" r:id="rId63"/>
    <p:sldId id="373" r:id="rId64"/>
    <p:sldId id="565" r:id="rId65"/>
    <p:sldId id="387" r:id="rId66"/>
    <p:sldId id="567" r:id="rId67"/>
    <p:sldId id="374" r:id="rId68"/>
    <p:sldId id="391" r:id="rId69"/>
    <p:sldId id="375" r:id="rId70"/>
    <p:sldId id="388" r:id="rId71"/>
    <p:sldId id="389" r:id="rId72"/>
    <p:sldId id="572" r:id="rId73"/>
    <p:sldId id="573" r:id="rId74"/>
    <p:sldId id="574" r:id="rId75"/>
    <p:sldId id="585" r:id="rId76"/>
    <p:sldId id="586" r:id="rId77"/>
    <p:sldId id="587" r:id="rId78"/>
    <p:sldId id="588" r:id="rId79"/>
    <p:sldId id="589" r:id="rId80"/>
    <p:sldId id="590" r:id="rId81"/>
    <p:sldId id="591" r:id="rId82"/>
    <p:sldId id="460" r:id="rId83"/>
    <p:sldId id="461" r:id="rId84"/>
    <p:sldId id="595" r:id="rId85"/>
    <p:sldId id="462" r:id="rId86"/>
    <p:sldId id="597" r:id="rId87"/>
    <p:sldId id="464" r:id="rId88"/>
    <p:sldId id="465" r:id="rId89"/>
    <p:sldId id="466" r:id="rId90"/>
    <p:sldId id="467" r:id="rId91"/>
    <p:sldId id="468" r:id="rId92"/>
    <p:sldId id="598" r:id="rId93"/>
    <p:sldId id="469" r:id="rId94"/>
    <p:sldId id="470" r:id="rId95"/>
    <p:sldId id="471" r:id="rId96"/>
    <p:sldId id="526" r:id="rId97"/>
    <p:sldId id="525" r:id="rId98"/>
    <p:sldId id="473" r:id="rId99"/>
    <p:sldId id="527" r:id="rId100"/>
    <p:sldId id="474" r:id="rId101"/>
    <p:sldId id="599" r:id="rId102"/>
    <p:sldId id="517" r:id="rId103"/>
    <p:sldId id="487" r:id="rId104"/>
    <p:sldId id="518" r:id="rId105"/>
    <p:sldId id="519" r:id="rId106"/>
    <p:sldId id="520" r:id="rId107"/>
    <p:sldId id="521" r:id="rId108"/>
    <p:sldId id="602" r:id="rId109"/>
    <p:sldId id="605" r:id="rId110"/>
    <p:sldId id="528" r:id="rId111"/>
    <p:sldId id="529" r:id="rId112"/>
    <p:sldId id="531" r:id="rId113"/>
    <p:sldId id="532" r:id="rId114"/>
    <p:sldId id="606" r:id="rId115"/>
    <p:sldId id="535" r:id="rId116"/>
    <p:sldId id="607" r:id="rId117"/>
    <p:sldId id="608" r:id="rId118"/>
    <p:sldId id="609" r:id="rId119"/>
    <p:sldId id="611" r:id="rId120"/>
    <p:sldId id="613" r:id="rId121"/>
    <p:sldId id="614" r:id="rId122"/>
    <p:sldId id="615" r:id="rId123"/>
    <p:sldId id="616" r:id="rId124"/>
    <p:sldId id="274" r:id="rId125"/>
    <p:sldId id="298" r:id="rId126"/>
    <p:sldId id="400" r:id="rId1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2" d="100"/>
          <a:sy n="122" d="100"/>
        </p:scale>
        <p:origin x="114" y="13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33AFD-D51E-4EC2-9F31-D6B7C34F737E}" type="doc">
      <dgm:prSet loTypeId="urn:microsoft.com/office/officeart/2005/8/layout/bProcess3" loCatId="process" qsTypeId="urn:microsoft.com/office/officeart/2005/8/quickstyle/simple4" qsCatId="simple" csTypeId="urn:microsoft.com/office/officeart/2005/8/colors/colorful3" csCatId="colorful" phldr="1"/>
      <dgm:spPr/>
      <dgm:t>
        <a:bodyPr/>
        <a:lstStyle/>
        <a:p>
          <a:endParaRPr lang="en-US"/>
        </a:p>
      </dgm:t>
    </dgm:pt>
    <dgm:pt modelId="{E52F77B8-39AE-4818-9B79-DC3B2E1E1D1F}">
      <dgm:prSet phldrT="[Text]"/>
      <dgm:spPr/>
      <dgm:t>
        <a:bodyPr/>
        <a:lstStyle/>
        <a:p>
          <a:r>
            <a:rPr lang="en-US" dirty="0"/>
            <a:t>Unit Testing</a:t>
          </a:r>
        </a:p>
      </dgm:t>
    </dgm:pt>
    <dgm:pt modelId="{664067E7-CD00-486E-BE02-232869A96F00}" type="parTrans" cxnId="{2714B4B0-29B5-43B3-AA94-C6E123BE3AFD}">
      <dgm:prSet/>
      <dgm:spPr/>
      <dgm:t>
        <a:bodyPr/>
        <a:lstStyle/>
        <a:p>
          <a:endParaRPr lang="en-US"/>
        </a:p>
      </dgm:t>
    </dgm:pt>
    <dgm:pt modelId="{E16CA269-4CC6-435F-9EB4-1E168643B759}" type="sibTrans" cxnId="{2714B4B0-29B5-43B3-AA94-C6E123BE3AFD}">
      <dgm:prSet/>
      <dgm:spPr>
        <a:ln w="25400"/>
      </dgm:spPr>
      <dgm:t>
        <a:bodyPr/>
        <a:lstStyle/>
        <a:p>
          <a:endParaRPr lang="en-US"/>
        </a:p>
      </dgm:t>
    </dgm:pt>
    <dgm:pt modelId="{8E2FDE67-C257-4558-B67C-E54154433210}">
      <dgm:prSet phldrT="[Text]"/>
      <dgm:spPr/>
      <dgm:t>
        <a:bodyPr/>
        <a:lstStyle/>
        <a:p>
          <a:r>
            <a:rPr lang="en-US" dirty="0"/>
            <a:t>Integration Testing</a:t>
          </a:r>
        </a:p>
      </dgm:t>
    </dgm:pt>
    <dgm:pt modelId="{61473ECD-01A7-47BA-8098-02CAF5B2F96D}" type="parTrans" cxnId="{F04DE08A-EFCB-4108-852F-C01865A16E02}">
      <dgm:prSet/>
      <dgm:spPr/>
      <dgm:t>
        <a:bodyPr/>
        <a:lstStyle/>
        <a:p>
          <a:endParaRPr lang="en-US"/>
        </a:p>
      </dgm:t>
    </dgm:pt>
    <dgm:pt modelId="{ACABA212-1077-4B93-9274-CAFDE91F8792}" type="sibTrans" cxnId="{F04DE08A-EFCB-4108-852F-C01865A16E02}">
      <dgm:prSet/>
      <dgm:spPr>
        <a:ln w="25400"/>
      </dgm:spPr>
      <dgm:t>
        <a:bodyPr/>
        <a:lstStyle/>
        <a:p>
          <a:endParaRPr lang="en-US"/>
        </a:p>
      </dgm:t>
    </dgm:pt>
    <dgm:pt modelId="{CF962E92-4E8B-4DED-AE6A-F9C323101C08}">
      <dgm:prSet phldrT="[Text]"/>
      <dgm:spPr/>
      <dgm:t>
        <a:bodyPr/>
        <a:lstStyle/>
        <a:p>
          <a:r>
            <a:rPr lang="en-US" dirty="0"/>
            <a:t>Alpha Testing</a:t>
          </a:r>
        </a:p>
      </dgm:t>
    </dgm:pt>
    <dgm:pt modelId="{16273585-1180-4BB9-A4C3-0026DC3D5566}" type="parTrans" cxnId="{4144F1D0-E475-43E2-87B6-325B2B0D64FD}">
      <dgm:prSet/>
      <dgm:spPr/>
      <dgm:t>
        <a:bodyPr/>
        <a:lstStyle/>
        <a:p>
          <a:endParaRPr lang="en-US"/>
        </a:p>
      </dgm:t>
    </dgm:pt>
    <dgm:pt modelId="{F71E2CC5-AC22-4E8A-B6B5-1D12CD5F2C46}" type="sibTrans" cxnId="{4144F1D0-E475-43E2-87B6-325B2B0D64FD}">
      <dgm:prSet/>
      <dgm:spPr>
        <a:ln w="25400"/>
      </dgm:spPr>
      <dgm:t>
        <a:bodyPr/>
        <a:lstStyle/>
        <a:p>
          <a:endParaRPr lang="en-US"/>
        </a:p>
      </dgm:t>
    </dgm:pt>
    <dgm:pt modelId="{465E5D20-36A9-4171-AE80-60215C0032FE}">
      <dgm:prSet phldrT="[Text]"/>
      <dgm:spPr/>
      <dgm:t>
        <a:bodyPr/>
        <a:lstStyle/>
        <a:p>
          <a:r>
            <a:rPr lang="en-US" dirty="0"/>
            <a:t>Beta Testing</a:t>
          </a:r>
        </a:p>
      </dgm:t>
    </dgm:pt>
    <dgm:pt modelId="{B0D19749-737B-45AF-913E-85AF075F54E2}" type="parTrans" cxnId="{433D36BD-2227-43AB-8148-8B14B56AE1F9}">
      <dgm:prSet/>
      <dgm:spPr/>
      <dgm:t>
        <a:bodyPr/>
        <a:lstStyle/>
        <a:p>
          <a:endParaRPr lang="en-US"/>
        </a:p>
      </dgm:t>
    </dgm:pt>
    <dgm:pt modelId="{ABA330A0-21FA-4596-9114-9444FEDD03F3}" type="sibTrans" cxnId="{433D36BD-2227-43AB-8148-8B14B56AE1F9}">
      <dgm:prSet/>
      <dgm:spPr/>
      <dgm:t>
        <a:bodyPr/>
        <a:lstStyle/>
        <a:p>
          <a:endParaRPr lang="en-US"/>
        </a:p>
      </dgm:t>
    </dgm:pt>
    <dgm:pt modelId="{F4CC4B05-774F-4447-9C66-CE0B98A9423C}" type="pres">
      <dgm:prSet presAssocID="{DA633AFD-D51E-4EC2-9F31-D6B7C34F737E}" presName="Name0" presStyleCnt="0">
        <dgm:presLayoutVars>
          <dgm:dir/>
          <dgm:resizeHandles val="exact"/>
        </dgm:presLayoutVars>
      </dgm:prSet>
      <dgm:spPr/>
    </dgm:pt>
    <dgm:pt modelId="{65ECFE52-4ACE-46C1-A447-9949306A8691}" type="pres">
      <dgm:prSet presAssocID="{E52F77B8-39AE-4818-9B79-DC3B2E1E1D1F}" presName="node" presStyleLbl="node1" presStyleIdx="0" presStyleCnt="4">
        <dgm:presLayoutVars>
          <dgm:bulletEnabled val="1"/>
        </dgm:presLayoutVars>
      </dgm:prSet>
      <dgm:spPr/>
    </dgm:pt>
    <dgm:pt modelId="{C979F75B-3942-4996-BCCC-ACEE1B5EFD99}" type="pres">
      <dgm:prSet presAssocID="{E16CA269-4CC6-435F-9EB4-1E168643B759}" presName="sibTrans" presStyleLbl="sibTrans1D1" presStyleIdx="0" presStyleCnt="3"/>
      <dgm:spPr/>
    </dgm:pt>
    <dgm:pt modelId="{F666DFF3-36B3-4D6E-98C1-B7177C06ABB5}" type="pres">
      <dgm:prSet presAssocID="{E16CA269-4CC6-435F-9EB4-1E168643B759}" presName="connectorText" presStyleLbl="sibTrans1D1" presStyleIdx="0" presStyleCnt="3"/>
      <dgm:spPr/>
    </dgm:pt>
    <dgm:pt modelId="{59D3CAC0-54BB-4A0B-8B48-0057F8B422B6}" type="pres">
      <dgm:prSet presAssocID="{8E2FDE67-C257-4558-B67C-E54154433210}" presName="node" presStyleLbl="node1" presStyleIdx="1" presStyleCnt="4">
        <dgm:presLayoutVars>
          <dgm:bulletEnabled val="1"/>
        </dgm:presLayoutVars>
      </dgm:prSet>
      <dgm:spPr/>
    </dgm:pt>
    <dgm:pt modelId="{85C5F7CE-2DBD-4207-8524-BB8A211C74B3}" type="pres">
      <dgm:prSet presAssocID="{ACABA212-1077-4B93-9274-CAFDE91F8792}" presName="sibTrans" presStyleLbl="sibTrans1D1" presStyleIdx="1" presStyleCnt="3"/>
      <dgm:spPr/>
    </dgm:pt>
    <dgm:pt modelId="{2FAC1119-C2F7-458D-8360-C482C600EE11}" type="pres">
      <dgm:prSet presAssocID="{ACABA212-1077-4B93-9274-CAFDE91F8792}" presName="connectorText" presStyleLbl="sibTrans1D1" presStyleIdx="1" presStyleCnt="3"/>
      <dgm:spPr/>
    </dgm:pt>
    <dgm:pt modelId="{54AA93C6-E49A-41F4-AE57-22CFD394FC48}" type="pres">
      <dgm:prSet presAssocID="{CF962E92-4E8B-4DED-AE6A-F9C323101C08}" presName="node" presStyleLbl="node1" presStyleIdx="2" presStyleCnt="4">
        <dgm:presLayoutVars>
          <dgm:bulletEnabled val="1"/>
        </dgm:presLayoutVars>
      </dgm:prSet>
      <dgm:spPr/>
    </dgm:pt>
    <dgm:pt modelId="{D297F6D5-5A19-4D08-A288-06F2C2D87108}" type="pres">
      <dgm:prSet presAssocID="{F71E2CC5-AC22-4E8A-B6B5-1D12CD5F2C46}" presName="sibTrans" presStyleLbl="sibTrans1D1" presStyleIdx="2" presStyleCnt="3"/>
      <dgm:spPr/>
    </dgm:pt>
    <dgm:pt modelId="{B101BC91-00D4-453D-BF0F-181DA47FEF14}" type="pres">
      <dgm:prSet presAssocID="{F71E2CC5-AC22-4E8A-B6B5-1D12CD5F2C46}" presName="connectorText" presStyleLbl="sibTrans1D1" presStyleIdx="2" presStyleCnt="3"/>
      <dgm:spPr/>
    </dgm:pt>
    <dgm:pt modelId="{15BA1097-3655-4221-B596-C8905E31FDBB}" type="pres">
      <dgm:prSet presAssocID="{465E5D20-36A9-4171-AE80-60215C0032FE}" presName="node" presStyleLbl="node1" presStyleIdx="3" presStyleCnt="4" custLinFactNeighborY="7146">
        <dgm:presLayoutVars>
          <dgm:bulletEnabled val="1"/>
        </dgm:presLayoutVars>
      </dgm:prSet>
      <dgm:spPr/>
    </dgm:pt>
  </dgm:ptLst>
  <dgm:cxnLst>
    <dgm:cxn modelId="{3C8A7815-A8C4-4F6B-81F0-B11EF6E99849}" type="presOf" srcId="{CF962E92-4E8B-4DED-AE6A-F9C323101C08}" destId="{54AA93C6-E49A-41F4-AE57-22CFD394FC48}" srcOrd="0" destOrd="0" presId="urn:microsoft.com/office/officeart/2005/8/layout/bProcess3"/>
    <dgm:cxn modelId="{43FF1926-AD65-4D7A-B096-AF169665D4AA}" type="presOf" srcId="{E16CA269-4CC6-435F-9EB4-1E168643B759}" destId="{C979F75B-3942-4996-BCCC-ACEE1B5EFD99}" srcOrd="0" destOrd="0" presId="urn:microsoft.com/office/officeart/2005/8/layout/bProcess3"/>
    <dgm:cxn modelId="{6D6CA563-E3DE-44F8-B42C-42D5E84D5AEC}" type="presOf" srcId="{E16CA269-4CC6-435F-9EB4-1E168643B759}" destId="{F666DFF3-36B3-4D6E-98C1-B7177C06ABB5}" srcOrd="1" destOrd="0" presId="urn:microsoft.com/office/officeart/2005/8/layout/bProcess3"/>
    <dgm:cxn modelId="{116D7549-CC95-4736-A1C1-BB110BB57147}" type="presOf" srcId="{DA633AFD-D51E-4EC2-9F31-D6B7C34F737E}" destId="{F4CC4B05-774F-4447-9C66-CE0B98A9423C}" srcOrd="0" destOrd="0" presId="urn:microsoft.com/office/officeart/2005/8/layout/bProcess3"/>
    <dgm:cxn modelId="{DF6D2374-A2DA-468F-923B-379423140E8E}" type="presOf" srcId="{ACABA212-1077-4B93-9274-CAFDE91F8792}" destId="{2FAC1119-C2F7-458D-8360-C482C600EE11}" srcOrd="1" destOrd="0" presId="urn:microsoft.com/office/officeart/2005/8/layout/bProcess3"/>
    <dgm:cxn modelId="{DEB1A459-001B-45C1-83DF-B72ABAA57741}" type="presOf" srcId="{8E2FDE67-C257-4558-B67C-E54154433210}" destId="{59D3CAC0-54BB-4A0B-8B48-0057F8B422B6}" srcOrd="0" destOrd="0" presId="urn:microsoft.com/office/officeart/2005/8/layout/bProcess3"/>
    <dgm:cxn modelId="{F04DE08A-EFCB-4108-852F-C01865A16E02}" srcId="{DA633AFD-D51E-4EC2-9F31-D6B7C34F737E}" destId="{8E2FDE67-C257-4558-B67C-E54154433210}" srcOrd="1" destOrd="0" parTransId="{61473ECD-01A7-47BA-8098-02CAF5B2F96D}" sibTransId="{ACABA212-1077-4B93-9274-CAFDE91F8792}"/>
    <dgm:cxn modelId="{4F432FA5-7CD4-4372-88D3-C04EEF68052A}" type="presOf" srcId="{465E5D20-36A9-4171-AE80-60215C0032FE}" destId="{15BA1097-3655-4221-B596-C8905E31FDBB}" srcOrd="0" destOrd="0" presId="urn:microsoft.com/office/officeart/2005/8/layout/bProcess3"/>
    <dgm:cxn modelId="{2714B4B0-29B5-43B3-AA94-C6E123BE3AFD}" srcId="{DA633AFD-D51E-4EC2-9F31-D6B7C34F737E}" destId="{E52F77B8-39AE-4818-9B79-DC3B2E1E1D1F}" srcOrd="0" destOrd="0" parTransId="{664067E7-CD00-486E-BE02-232869A96F00}" sibTransId="{E16CA269-4CC6-435F-9EB4-1E168643B759}"/>
    <dgm:cxn modelId="{433D36BD-2227-43AB-8148-8B14B56AE1F9}" srcId="{DA633AFD-D51E-4EC2-9F31-D6B7C34F737E}" destId="{465E5D20-36A9-4171-AE80-60215C0032FE}" srcOrd="3" destOrd="0" parTransId="{B0D19749-737B-45AF-913E-85AF075F54E2}" sibTransId="{ABA330A0-21FA-4596-9114-9444FEDD03F3}"/>
    <dgm:cxn modelId="{4144F1D0-E475-43E2-87B6-325B2B0D64FD}" srcId="{DA633AFD-D51E-4EC2-9F31-D6B7C34F737E}" destId="{CF962E92-4E8B-4DED-AE6A-F9C323101C08}" srcOrd="2" destOrd="0" parTransId="{16273585-1180-4BB9-A4C3-0026DC3D5566}" sibTransId="{F71E2CC5-AC22-4E8A-B6B5-1D12CD5F2C46}"/>
    <dgm:cxn modelId="{183A49D2-1B6C-42B6-9E2E-95C0D78F4AA8}" type="presOf" srcId="{ACABA212-1077-4B93-9274-CAFDE91F8792}" destId="{85C5F7CE-2DBD-4207-8524-BB8A211C74B3}" srcOrd="0" destOrd="0" presId="urn:microsoft.com/office/officeart/2005/8/layout/bProcess3"/>
    <dgm:cxn modelId="{968C13D4-3B51-43F8-98D0-2A623FA44690}" type="presOf" srcId="{F71E2CC5-AC22-4E8A-B6B5-1D12CD5F2C46}" destId="{D297F6D5-5A19-4D08-A288-06F2C2D87108}" srcOrd="0" destOrd="0" presId="urn:microsoft.com/office/officeart/2005/8/layout/bProcess3"/>
    <dgm:cxn modelId="{8239A9E1-0B3B-4326-8CB6-E94D4C2B634E}" type="presOf" srcId="{E52F77B8-39AE-4818-9B79-DC3B2E1E1D1F}" destId="{65ECFE52-4ACE-46C1-A447-9949306A8691}" srcOrd="0" destOrd="0" presId="urn:microsoft.com/office/officeart/2005/8/layout/bProcess3"/>
    <dgm:cxn modelId="{072BFCFB-F81A-4FD8-8BC7-5B8D161D8017}" type="presOf" srcId="{F71E2CC5-AC22-4E8A-B6B5-1D12CD5F2C46}" destId="{B101BC91-00D4-453D-BF0F-181DA47FEF14}" srcOrd="1" destOrd="0" presId="urn:microsoft.com/office/officeart/2005/8/layout/bProcess3"/>
    <dgm:cxn modelId="{E7AD1C54-765E-4B0C-B57B-D9B003D17ABD}" type="presParOf" srcId="{F4CC4B05-774F-4447-9C66-CE0B98A9423C}" destId="{65ECFE52-4ACE-46C1-A447-9949306A8691}" srcOrd="0" destOrd="0" presId="urn:microsoft.com/office/officeart/2005/8/layout/bProcess3"/>
    <dgm:cxn modelId="{BB8249EA-F021-4150-A895-0C3F5A85DAE6}" type="presParOf" srcId="{F4CC4B05-774F-4447-9C66-CE0B98A9423C}" destId="{C979F75B-3942-4996-BCCC-ACEE1B5EFD99}" srcOrd="1" destOrd="0" presId="urn:microsoft.com/office/officeart/2005/8/layout/bProcess3"/>
    <dgm:cxn modelId="{ED72E7FE-984F-4412-A803-ABDCD08CC046}" type="presParOf" srcId="{C979F75B-3942-4996-BCCC-ACEE1B5EFD99}" destId="{F666DFF3-36B3-4D6E-98C1-B7177C06ABB5}" srcOrd="0" destOrd="0" presId="urn:microsoft.com/office/officeart/2005/8/layout/bProcess3"/>
    <dgm:cxn modelId="{99EC12F9-5E17-411E-BE64-EFCF353C9501}" type="presParOf" srcId="{F4CC4B05-774F-4447-9C66-CE0B98A9423C}" destId="{59D3CAC0-54BB-4A0B-8B48-0057F8B422B6}" srcOrd="2" destOrd="0" presId="urn:microsoft.com/office/officeart/2005/8/layout/bProcess3"/>
    <dgm:cxn modelId="{69317A45-8DFD-41DD-90FD-96507E211D73}" type="presParOf" srcId="{F4CC4B05-774F-4447-9C66-CE0B98A9423C}" destId="{85C5F7CE-2DBD-4207-8524-BB8A211C74B3}" srcOrd="3" destOrd="0" presId="urn:microsoft.com/office/officeart/2005/8/layout/bProcess3"/>
    <dgm:cxn modelId="{C2242685-61FE-4447-AF10-BE7ED8835F86}" type="presParOf" srcId="{85C5F7CE-2DBD-4207-8524-BB8A211C74B3}" destId="{2FAC1119-C2F7-458D-8360-C482C600EE11}" srcOrd="0" destOrd="0" presId="urn:microsoft.com/office/officeart/2005/8/layout/bProcess3"/>
    <dgm:cxn modelId="{10CEFEDE-0005-4B5D-9F38-49C50659B7C6}" type="presParOf" srcId="{F4CC4B05-774F-4447-9C66-CE0B98A9423C}" destId="{54AA93C6-E49A-41F4-AE57-22CFD394FC48}" srcOrd="4" destOrd="0" presId="urn:microsoft.com/office/officeart/2005/8/layout/bProcess3"/>
    <dgm:cxn modelId="{93F7A518-9679-455F-B611-9451F4A3F545}" type="presParOf" srcId="{F4CC4B05-774F-4447-9C66-CE0B98A9423C}" destId="{D297F6D5-5A19-4D08-A288-06F2C2D87108}" srcOrd="5" destOrd="0" presId="urn:microsoft.com/office/officeart/2005/8/layout/bProcess3"/>
    <dgm:cxn modelId="{87CC0BD4-B98D-44DE-88EF-3CABD40D3963}" type="presParOf" srcId="{D297F6D5-5A19-4D08-A288-06F2C2D87108}" destId="{B101BC91-00D4-453D-BF0F-181DA47FEF14}" srcOrd="0" destOrd="0" presId="urn:microsoft.com/office/officeart/2005/8/layout/bProcess3"/>
    <dgm:cxn modelId="{8535D195-5856-4F68-AB4D-4221748F447D}" type="presParOf" srcId="{F4CC4B05-774F-4447-9C66-CE0B98A9423C}" destId="{15BA1097-3655-4221-B596-C8905E31FDBB}"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7AE1F9-5D75-499A-B3F8-672C91126B1E}" type="doc">
      <dgm:prSet loTypeId="urn:microsoft.com/office/officeart/2008/layout/LinedList" loCatId="hierarchy" qsTypeId="urn:microsoft.com/office/officeart/2005/8/quickstyle/simple1" qsCatId="simple" csTypeId="urn:microsoft.com/office/officeart/2005/8/colors/accent1_1" csCatId="accent1" phldr="1"/>
      <dgm:spPr/>
      <dgm:t>
        <a:bodyPr/>
        <a:lstStyle/>
        <a:p>
          <a:endParaRPr lang="en-US"/>
        </a:p>
      </dgm:t>
    </dgm:pt>
    <dgm:pt modelId="{FA930DCE-A6E2-43E2-9BE3-393256B85654}">
      <dgm:prSet phldrT="[Text]"/>
      <dgm:spPr/>
      <dgm:t>
        <a:bodyPr/>
        <a:lstStyle/>
        <a:p>
          <a:r>
            <a:rPr lang="en-US" dirty="0"/>
            <a:t>Defect Elimination</a:t>
          </a:r>
        </a:p>
      </dgm:t>
    </dgm:pt>
    <dgm:pt modelId="{36EC871B-FA82-48C4-828A-BB2DE72643E7}" type="parTrans" cxnId="{04F94DA3-7596-4FD4-9F87-7781E9266E97}">
      <dgm:prSet/>
      <dgm:spPr/>
      <dgm:t>
        <a:bodyPr/>
        <a:lstStyle/>
        <a:p>
          <a:endParaRPr lang="en-US"/>
        </a:p>
      </dgm:t>
    </dgm:pt>
    <dgm:pt modelId="{28628A82-9827-4A52-8149-A2FEE3CD5EB9}" type="sibTrans" cxnId="{04F94DA3-7596-4FD4-9F87-7781E9266E97}">
      <dgm:prSet/>
      <dgm:spPr/>
      <dgm:t>
        <a:bodyPr/>
        <a:lstStyle/>
        <a:p>
          <a:endParaRPr lang="en-US"/>
        </a:p>
      </dgm:t>
    </dgm:pt>
    <dgm:pt modelId="{85D48616-441A-49EF-BD2E-A5ACEA03401A}">
      <dgm:prSet phldrT="[Text]"/>
      <dgm:spPr/>
      <dgm:t>
        <a:bodyPr/>
        <a:lstStyle/>
        <a:p>
          <a:r>
            <a:rPr lang="en-US" dirty="0"/>
            <a:t>Defect Prevention</a:t>
          </a:r>
        </a:p>
      </dgm:t>
    </dgm:pt>
    <dgm:pt modelId="{43DFC5B7-339A-46AF-A571-0649C63ACB9D}" type="parTrans" cxnId="{F496DC28-1190-4104-B60B-69B0D338C29E}">
      <dgm:prSet/>
      <dgm:spPr/>
      <dgm:t>
        <a:bodyPr/>
        <a:lstStyle/>
        <a:p>
          <a:endParaRPr lang="en-US"/>
        </a:p>
      </dgm:t>
    </dgm:pt>
    <dgm:pt modelId="{20E4D087-06D3-46FB-BD53-CA78EE586522}" type="sibTrans" cxnId="{F496DC28-1190-4104-B60B-69B0D338C29E}">
      <dgm:prSet/>
      <dgm:spPr/>
      <dgm:t>
        <a:bodyPr/>
        <a:lstStyle/>
        <a:p>
          <a:endParaRPr lang="en-US"/>
        </a:p>
      </dgm:t>
    </dgm:pt>
    <dgm:pt modelId="{E6BCB233-5815-4FE8-B744-7486B673D6C7}">
      <dgm:prSet phldrT="[Text]"/>
      <dgm:spPr/>
      <dgm:t>
        <a:bodyPr/>
        <a:lstStyle/>
        <a:p>
          <a:r>
            <a:rPr lang="en-US" dirty="0"/>
            <a:t>Process Guides</a:t>
          </a:r>
        </a:p>
      </dgm:t>
    </dgm:pt>
    <dgm:pt modelId="{AE524D88-A7D7-460D-8DD0-85C3E1F12C7B}" type="parTrans" cxnId="{DD48A152-CD51-4CF6-80F4-B25DE272EA94}">
      <dgm:prSet/>
      <dgm:spPr/>
      <dgm:t>
        <a:bodyPr/>
        <a:lstStyle/>
        <a:p>
          <a:endParaRPr lang="en-US"/>
        </a:p>
      </dgm:t>
    </dgm:pt>
    <dgm:pt modelId="{0877C664-482C-4AAA-BA20-B13AD48A0E09}" type="sibTrans" cxnId="{DD48A152-CD51-4CF6-80F4-B25DE272EA94}">
      <dgm:prSet/>
      <dgm:spPr/>
      <dgm:t>
        <a:bodyPr/>
        <a:lstStyle/>
        <a:p>
          <a:endParaRPr lang="en-US"/>
        </a:p>
      </dgm:t>
    </dgm:pt>
    <dgm:pt modelId="{1FA511DC-3130-43A7-B875-FF765FAF7624}">
      <dgm:prSet phldrT="[Text]"/>
      <dgm:spPr/>
      <dgm:t>
        <a:bodyPr/>
        <a:lstStyle/>
        <a:p>
          <a:r>
            <a:rPr lang="en-US" dirty="0"/>
            <a:t>Analysis and Design Methods</a:t>
          </a:r>
        </a:p>
      </dgm:t>
    </dgm:pt>
    <dgm:pt modelId="{6D64D007-0D41-46C0-9427-4B0506D5059A}" type="parTrans" cxnId="{166E830F-22DA-4E1F-8963-2CBAF97CC8CA}">
      <dgm:prSet/>
      <dgm:spPr/>
      <dgm:t>
        <a:bodyPr/>
        <a:lstStyle/>
        <a:p>
          <a:endParaRPr lang="en-US"/>
        </a:p>
      </dgm:t>
    </dgm:pt>
    <dgm:pt modelId="{E3AD8FA1-96EB-4473-9AA1-BBD2267AEF50}" type="sibTrans" cxnId="{166E830F-22DA-4E1F-8963-2CBAF97CC8CA}">
      <dgm:prSet/>
      <dgm:spPr/>
      <dgm:t>
        <a:bodyPr/>
        <a:lstStyle/>
        <a:p>
          <a:endParaRPr lang="en-US"/>
        </a:p>
      </dgm:t>
    </dgm:pt>
    <dgm:pt modelId="{E0413D91-534C-4748-B152-1C86FBD50588}">
      <dgm:prSet phldrT="[Text]"/>
      <dgm:spPr/>
      <dgm:t>
        <a:bodyPr/>
        <a:lstStyle/>
        <a:p>
          <a:r>
            <a:rPr lang="en-US" dirty="0"/>
            <a:t>Reference Architectures</a:t>
          </a:r>
        </a:p>
      </dgm:t>
    </dgm:pt>
    <dgm:pt modelId="{59E2E5A7-11CA-4F5F-902B-CFD9140F1845}" type="parTrans" cxnId="{A57D6B9B-1FD5-48E9-9981-955EBD7E193A}">
      <dgm:prSet/>
      <dgm:spPr/>
      <dgm:t>
        <a:bodyPr/>
        <a:lstStyle/>
        <a:p>
          <a:endParaRPr lang="en-US"/>
        </a:p>
      </dgm:t>
    </dgm:pt>
    <dgm:pt modelId="{1DCC5C33-0308-443D-B9E9-67F1FA348F5A}" type="sibTrans" cxnId="{A57D6B9B-1FD5-48E9-9981-955EBD7E193A}">
      <dgm:prSet/>
      <dgm:spPr/>
      <dgm:t>
        <a:bodyPr/>
        <a:lstStyle/>
        <a:p>
          <a:endParaRPr lang="en-US"/>
        </a:p>
      </dgm:t>
    </dgm:pt>
    <dgm:pt modelId="{88FBD1A1-3AD0-43BC-9CA0-A36870ACC9B3}">
      <dgm:prSet phldrT="[Text]"/>
      <dgm:spPr/>
      <dgm:t>
        <a:bodyPr/>
        <a:lstStyle/>
        <a:p>
          <a:r>
            <a:rPr lang="en-US" dirty="0"/>
            <a:t>Design Patterns</a:t>
          </a:r>
        </a:p>
      </dgm:t>
    </dgm:pt>
    <dgm:pt modelId="{EFA6533A-A241-4720-8300-074BAB765580}" type="parTrans" cxnId="{C3F07A9C-7B1F-4711-ACFA-DD7A71E1D22E}">
      <dgm:prSet/>
      <dgm:spPr/>
      <dgm:t>
        <a:bodyPr/>
        <a:lstStyle/>
        <a:p>
          <a:endParaRPr lang="en-US"/>
        </a:p>
      </dgm:t>
    </dgm:pt>
    <dgm:pt modelId="{146F6A51-A56E-447F-A3AC-510ACA2193A0}" type="sibTrans" cxnId="{C3F07A9C-7B1F-4711-ACFA-DD7A71E1D22E}">
      <dgm:prSet/>
      <dgm:spPr/>
      <dgm:t>
        <a:bodyPr/>
        <a:lstStyle/>
        <a:p>
          <a:endParaRPr lang="en-US"/>
        </a:p>
      </dgm:t>
    </dgm:pt>
    <dgm:pt modelId="{0AFF8CD6-2E2E-4B87-9F70-0CD015DE0BFD}">
      <dgm:prSet phldrT="[Text]"/>
      <dgm:spPr/>
      <dgm:t>
        <a:bodyPr/>
        <a:lstStyle/>
        <a:p>
          <a:r>
            <a:rPr lang="en-US" dirty="0"/>
            <a:t>Data Structures and Algorithms</a:t>
          </a:r>
        </a:p>
      </dgm:t>
    </dgm:pt>
    <dgm:pt modelId="{DA8B6486-C08F-4AF5-93B0-42C6B76586A8}" type="parTrans" cxnId="{22A72D08-7290-4C4F-813E-975155C0B171}">
      <dgm:prSet/>
      <dgm:spPr/>
      <dgm:t>
        <a:bodyPr/>
        <a:lstStyle/>
        <a:p>
          <a:endParaRPr lang="en-US"/>
        </a:p>
      </dgm:t>
    </dgm:pt>
    <dgm:pt modelId="{3C3D7A6D-42A1-46DE-9BA2-2038B88E2FDF}" type="sibTrans" cxnId="{22A72D08-7290-4C4F-813E-975155C0B171}">
      <dgm:prSet/>
      <dgm:spPr/>
      <dgm:t>
        <a:bodyPr/>
        <a:lstStyle/>
        <a:p>
          <a:endParaRPr lang="en-US"/>
        </a:p>
      </dgm:t>
    </dgm:pt>
    <dgm:pt modelId="{4208EABC-D0A7-437A-9A65-BA40AF627060}">
      <dgm:prSet phldrT="[Text]"/>
      <dgm:spPr/>
      <dgm:t>
        <a:bodyPr/>
        <a:lstStyle/>
        <a:p>
          <a:r>
            <a:rPr lang="en-US" dirty="0"/>
            <a:t>Software Reuse</a:t>
          </a:r>
        </a:p>
      </dgm:t>
    </dgm:pt>
    <dgm:pt modelId="{E85DA951-4400-45AA-9C04-10DB19292802}" type="parTrans" cxnId="{E7A90FFE-C1D2-4A53-9782-049622DB07E3}">
      <dgm:prSet/>
      <dgm:spPr/>
      <dgm:t>
        <a:bodyPr/>
        <a:lstStyle/>
        <a:p>
          <a:endParaRPr lang="en-US"/>
        </a:p>
      </dgm:t>
    </dgm:pt>
    <dgm:pt modelId="{1858E9EA-B80E-4A83-A7D9-E677A291F984}" type="sibTrans" cxnId="{E7A90FFE-C1D2-4A53-9782-049622DB07E3}">
      <dgm:prSet/>
      <dgm:spPr/>
      <dgm:t>
        <a:bodyPr/>
        <a:lstStyle/>
        <a:p>
          <a:endParaRPr lang="en-US"/>
        </a:p>
      </dgm:t>
    </dgm:pt>
    <dgm:pt modelId="{A657D8B8-A4ED-47F3-98A5-B53B907775B9}">
      <dgm:prSet phldrT="[Text]"/>
      <dgm:spPr/>
      <dgm:t>
        <a:bodyPr/>
        <a:lstStyle/>
        <a:p>
          <a:r>
            <a:rPr lang="en-US" dirty="0"/>
            <a:t>Prototyping</a:t>
          </a:r>
        </a:p>
      </dgm:t>
    </dgm:pt>
    <dgm:pt modelId="{2D533103-064A-4D73-87B6-D78E1DEFE912}" type="parTrans" cxnId="{54743984-CA4D-40C3-9825-3BBE25DBDD09}">
      <dgm:prSet/>
      <dgm:spPr/>
      <dgm:t>
        <a:bodyPr/>
        <a:lstStyle/>
        <a:p>
          <a:endParaRPr lang="en-US"/>
        </a:p>
      </dgm:t>
    </dgm:pt>
    <dgm:pt modelId="{80984702-F03C-42D9-BAD4-51B8B1DC8BED}" type="sibTrans" cxnId="{54743984-CA4D-40C3-9825-3BBE25DBDD09}">
      <dgm:prSet/>
      <dgm:spPr/>
      <dgm:t>
        <a:bodyPr/>
        <a:lstStyle/>
        <a:p>
          <a:endParaRPr lang="en-US"/>
        </a:p>
      </dgm:t>
    </dgm:pt>
    <dgm:pt modelId="{C8F1A8BC-2003-4632-8244-429804A34B88}">
      <dgm:prSet phldrT="[Text]"/>
      <dgm:spPr/>
      <dgm:t>
        <a:bodyPr/>
        <a:lstStyle/>
        <a:p>
          <a:r>
            <a:rPr lang="en-US" dirty="0"/>
            <a:t>Version Control</a:t>
          </a:r>
        </a:p>
      </dgm:t>
    </dgm:pt>
    <dgm:pt modelId="{396C7BC0-28BE-4921-B92B-2EBE0B21A4D0}" type="parTrans" cxnId="{950961DD-B914-47DE-A829-FCDC921628A5}">
      <dgm:prSet/>
      <dgm:spPr/>
      <dgm:t>
        <a:bodyPr/>
        <a:lstStyle/>
        <a:p>
          <a:endParaRPr lang="en-US"/>
        </a:p>
      </dgm:t>
    </dgm:pt>
    <dgm:pt modelId="{7C80A212-076C-4477-B417-C92B0A6CFC2C}" type="sibTrans" cxnId="{950961DD-B914-47DE-A829-FCDC921628A5}">
      <dgm:prSet/>
      <dgm:spPr/>
      <dgm:t>
        <a:bodyPr/>
        <a:lstStyle/>
        <a:p>
          <a:endParaRPr lang="en-US"/>
        </a:p>
      </dgm:t>
    </dgm:pt>
    <dgm:pt modelId="{D2CD92B8-A53E-4C20-B5C7-19FEAC15A57A}">
      <dgm:prSet phldrT="[Text]"/>
      <dgm:spPr/>
      <dgm:t>
        <a:bodyPr/>
        <a:lstStyle/>
        <a:p>
          <a:r>
            <a:rPr lang="en-US" dirty="0"/>
            <a:t>Configuration Management</a:t>
          </a:r>
        </a:p>
      </dgm:t>
    </dgm:pt>
    <dgm:pt modelId="{005B15B2-C4B4-4AAB-BB71-60A22DD168FE}" type="parTrans" cxnId="{35D5B244-80B2-49F7-8FC2-A19169928B3E}">
      <dgm:prSet/>
      <dgm:spPr/>
      <dgm:t>
        <a:bodyPr/>
        <a:lstStyle/>
        <a:p>
          <a:endParaRPr lang="en-US"/>
        </a:p>
      </dgm:t>
    </dgm:pt>
    <dgm:pt modelId="{C7C809CA-F3DD-4E2C-8C90-303B41DE1820}" type="sibTrans" cxnId="{35D5B244-80B2-49F7-8FC2-A19169928B3E}">
      <dgm:prSet/>
      <dgm:spPr/>
      <dgm:t>
        <a:bodyPr/>
        <a:lstStyle/>
        <a:p>
          <a:endParaRPr lang="en-US"/>
        </a:p>
      </dgm:t>
    </dgm:pt>
    <dgm:pt modelId="{7A139D11-9915-452C-BC0D-9AD2610BFC29}">
      <dgm:prSet phldrT="[Text]"/>
      <dgm:spPr/>
      <dgm:t>
        <a:bodyPr/>
        <a:lstStyle/>
        <a:p>
          <a:r>
            <a:rPr lang="en-US" dirty="0"/>
            <a:t>IDE Tools</a:t>
          </a:r>
        </a:p>
      </dgm:t>
    </dgm:pt>
    <dgm:pt modelId="{E17DA46B-3CAF-498A-8FEF-308FAA5AC3F6}" type="parTrans" cxnId="{9974B3B3-19F8-4A1E-90FD-71FBA1D3A148}">
      <dgm:prSet/>
      <dgm:spPr/>
      <dgm:t>
        <a:bodyPr/>
        <a:lstStyle/>
        <a:p>
          <a:endParaRPr lang="en-US"/>
        </a:p>
      </dgm:t>
    </dgm:pt>
    <dgm:pt modelId="{7132B32D-30D4-4CBD-AB72-A616E9956900}" type="sibTrans" cxnId="{9974B3B3-19F8-4A1E-90FD-71FBA1D3A148}">
      <dgm:prSet/>
      <dgm:spPr/>
      <dgm:t>
        <a:bodyPr/>
        <a:lstStyle/>
        <a:p>
          <a:endParaRPr lang="en-US"/>
        </a:p>
      </dgm:t>
    </dgm:pt>
    <dgm:pt modelId="{0D1ED2B0-6FC4-4FC9-B000-C113DDF23C5D}">
      <dgm:prSet phldrT="[Text]"/>
      <dgm:spPr/>
      <dgm:t>
        <a:bodyPr/>
        <a:lstStyle/>
        <a:p>
          <a:r>
            <a:rPr lang="en-US" dirty="0"/>
            <a:t>Training and Education</a:t>
          </a:r>
        </a:p>
      </dgm:t>
    </dgm:pt>
    <dgm:pt modelId="{0D105682-6718-4F45-A408-BB9CAD22ACA5}" type="parTrans" cxnId="{E86EF7E4-1195-4CC8-894C-CAD928A1B6F7}">
      <dgm:prSet/>
      <dgm:spPr/>
      <dgm:t>
        <a:bodyPr/>
        <a:lstStyle/>
        <a:p>
          <a:endParaRPr lang="en-US"/>
        </a:p>
      </dgm:t>
    </dgm:pt>
    <dgm:pt modelId="{3F6DB81B-B27F-4DB8-B72D-4EBA33C02525}" type="sibTrans" cxnId="{E86EF7E4-1195-4CC8-894C-CAD928A1B6F7}">
      <dgm:prSet/>
      <dgm:spPr/>
      <dgm:t>
        <a:bodyPr/>
        <a:lstStyle/>
        <a:p>
          <a:endParaRPr lang="en-US"/>
        </a:p>
      </dgm:t>
    </dgm:pt>
    <dgm:pt modelId="{CE9CAE54-3A26-4DF9-880C-BC00EB9C872A}">
      <dgm:prSet phldrT="[Text]"/>
      <dgm:spPr/>
      <dgm:t>
        <a:bodyPr/>
        <a:lstStyle/>
        <a:p>
          <a:r>
            <a:rPr lang="en-US" dirty="0"/>
            <a:t>Defect Detection and Removal</a:t>
          </a:r>
        </a:p>
      </dgm:t>
    </dgm:pt>
    <dgm:pt modelId="{73D85C3E-CD9B-4A68-8BCF-01467EA9FC4B}" type="parTrans" cxnId="{7F8B6900-454A-447B-B3CA-718EFBEDC752}">
      <dgm:prSet/>
      <dgm:spPr/>
      <dgm:t>
        <a:bodyPr/>
        <a:lstStyle/>
        <a:p>
          <a:endParaRPr lang="en-US"/>
        </a:p>
      </dgm:t>
    </dgm:pt>
    <dgm:pt modelId="{94E665E3-7739-4E3D-920C-8469A9EF12FF}" type="sibTrans" cxnId="{7F8B6900-454A-447B-B3CA-718EFBEDC752}">
      <dgm:prSet/>
      <dgm:spPr/>
      <dgm:t>
        <a:bodyPr/>
        <a:lstStyle/>
        <a:p>
          <a:endParaRPr lang="en-US"/>
        </a:p>
      </dgm:t>
    </dgm:pt>
    <dgm:pt modelId="{BCC5D6CD-1826-487D-B7A3-026B3CFC5442}">
      <dgm:prSet phldrT="[Text]" custT="1"/>
      <dgm:spPr/>
      <dgm:t>
        <a:bodyPr/>
        <a:lstStyle/>
        <a:p>
          <a:r>
            <a:rPr lang="en-US" sz="1400" dirty="0"/>
            <a:t>Review and Correct</a:t>
          </a:r>
        </a:p>
      </dgm:t>
    </dgm:pt>
    <dgm:pt modelId="{06D7DDE9-632F-4828-A909-9A6AA60C4D4A}" type="parTrans" cxnId="{93348707-CCA5-4132-BB53-CABBDD3B17F4}">
      <dgm:prSet/>
      <dgm:spPr/>
      <dgm:t>
        <a:bodyPr/>
        <a:lstStyle/>
        <a:p>
          <a:endParaRPr lang="en-US"/>
        </a:p>
      </dgm:t>
    </dgm:pt>
    <dgm:pt modelId="{E5F95C30-0B89-48ED-A87C-6D51F7A52B44}" type="sibTrans" cxnId="{93348707-CCA5-4132-BB53-CABBDD3B17F4}">
      <dgm:prSet/>
      <dgm:spPr/>
      <dgm:t>
        <a:bodyPr/>
        <a:lstStyle/>
        <a:p>
          <a:endParaRPr lang="en-US"/>
        </a:p>
      </dgm:t>
    </dgm:pt>
    <dgm:pt modelId="{BD15EFE3-3F3D-429B-81DA-5B83FE0B9C24}">
      <dgm:prSet phldrT="[Text]" custT="1"/>
      <dgm:spPr/>
      <dgm:t>
        <a:bodyPr/>
        <a:lstStyle/>
        <a:p>
          <a:r>
            <a:rPr lang="en-US" sz="800" dirty="0"/>
            <a:t>Style and Standards Checkers</a:t>
          </a:r>
        </a:p>
      </dgm:t>
    </dgm:pt>
    <dgm:pt modelId="{09B79548-0334-40F0-8C51-6C5470B98859}" type="parTrans" cxnId="{9BD1A403-FA37-4816-A108-B49006F48EB0}">
      <dgm:prSet/>
      <dgm:spPr/>
      <dgm:t>
        <a:bodyPr/>
        <a:lstStyle/>
        <a:p>
          <a:endParaRPr lang="en-US"/>
        </a:p>
      </dgm:t>
    </dgm:pt>
    <dgm:pt modelId="{FEA38153-0BEB-44EE-909F-B1DC4BADDCB2}" type="sibTrans" cxnId="{9BD1A403-FA37-4816-A108-B49006F48EB0}">
      <dgm:prSet/>
      <dgm:spPr/>
      <dgm:t>
        <a:bodyPr/>
        <a:lstStyle/>
        <a:p>
          <a:endParaRPr lang="en-US"/>
        </a:p>
      </dgm:t>
    </dgm:pt>
    <dgm:pt modelId="{8906BA4B-B814-43A3-A2C2-22787978A76D}">
      <dgm:prSet phldrT="[Text]" custT="1"/>
      <dgm:spPr/>
      <dgm:t>
        <a:bodyPr/>
        <a:lstStyle/>
        <a:p>
          <a:r>
            <a:rPr lang="en-US" sz="800" dirty="0"/>
            <a:t>Spelling and Grammar Checkers</a:t>
          </a:r>
        </a:p>
      </dgm:t>
    </dgm:pt>
    <dgm:pt modelId="{C80EAC5D-C1CB-425B-9942-1C262C8C5717}" type="parTrans" cxnId="{E2CD2E9B-5AFA-48A5-90B8-6BD4EACF9CA7}">
      <dgm:prSet/>
      <dgm:spPr/>
      <dgm:t>
        <a:bodyPr/>
        <a:lstStyle/>
        <a:p>
          <a:endParaRPr lang="en-US"/>
        </a:p>
      </dgm:t>
    </dgm:pt>
    <dgm:pt modelId="{467BC1E1-A91D-4F7C-BDD2-32ED9E8CE47E}" type="sibTrans" cxnId="{E2CD2E9B-5AFA-48A5-90B8-6BD4EACF9CA7}">
      <dgm:prSet/>
      <dgm:spPr/>
      <dgm:t>
        <a:bodyPr/>
        <a:lstStyle/>
        <a:p>
          <a:endParaRPr lang="en-US"/>
        </a:p>
      </dgm:t>
    </dgm:pt>
    <dgm:pt modelId="{C89F3DF3-96C4-48CA-A011-DCF60A141E7F}">
      <dgm:prSet phldrT="[Text]" custT="1"/>
      <dgm:spPr/>
      <dgm:t>
        <a:bodyPr/>
        <a:lstStyle/>
        <a:p>
          <a:r>
            <a:rPr lang="en-US" sz="800" dirty="0"/>
            <a:t>Reviews</a:t>
          </a:r>
        </a:p>
      </dgm:t>
    </dgm:pt>
    <dgm:pt modelId="{D5327977-F13C-40E3-A75B-CD0A01267A20}" type="parTrans" cxnId="{520C240A-CCC8-4AEA-8869-828807603F1E}">
      <dgm:prSet/>
      <dgm:spPr/>
      <dgm:t>
        <a:bodyPr/>
        <a:lstStyle/>
        <a:p>
          <a:endParaRPr lang="en-US"/>
        </a:p>
      </dgm:t>
    </dgm:pt>
    <dgm:pt modelId="{2108F63E-5F1A-4FF1-8C13-C2021FB3B5FC}" type="sibTrans" cxnId="{520C240A-CCC8-4AEA-8869-828807603F1E}">
      <dgm:prSet/>
      <dgm:spPr/>
      <dgm:t>
        <a:bodyPr/>
        <a:lstStyle/>
        <a:p>
          <a:endParaRPr lang="en-US"/>
        </a:p>
      </dgm:t>
    </dgm:pt>
    <dgm:pt modelId="{2A0EF0B5-A8EC-406A-B9F8-356F33DABA0E}">
      <dgm:prSet phldrT="[Text]" custT="1"/>
      <dgm:spPr/>
      <dgm:t>
        <a:bodyPr/>
        <a:lstStyle/>
        <a:p>
          <a:r>
            <a:rPr lang="en-US" sz="700" dirty="0"/>
            <a:t>Desk Checks</a:t>
          </a:r>
        </a:p>
      </dgm:t>
    </dgm:pt>
    <dgm:pt modelId="{E3B18833-19A9-4784-990E-E1DCFA1B4880}" type="parTrans" cxnId="{5C49CAE2-8EDC-4240-91E9-5E9CD2121D8D}">
      <dgm:prSet/>
      <dgm:spPr/>
      <dgm:t>
        <a:bodyPr/>
        <a:lstStyle/>
        <a:p>
          <a:endParaRPr lang="en-US"/>
        </a:p>
      </dgm:t>
    </dgm:pt>
    <dgm:pt modelId="{35E8223F-0FDC-4C7D-AAE6-EC1BDCA9FA7F}" type="sibTrans" cxnId="{5C49CAE2-8EDC-4240-91E9-5E9CD2121D8D}">
      <dgm:prSet/>
      <dgm:spPr/>
      <dgm:t>
        <a:bodyPr/>
        <a:lstStyle/>
        <a:p>
          <a:endParaRPr lang="en-US"/>
        </a:p>
      </dgm:t>
    </dgm:pt>
    <dgm:pt modelId="{9D2F92B6-D741-453F-AF82-5A0C565C07B8}">
      <dgm:prSet phldrT="[Text]" custT="1"/>
      <dgm:spPr/>
      <dgm:t>
        <a:bodyPr/>
        <a:lstStyle/>
        <a:p>
          <a:r>
            <a:rPr lang="en-US" sz="700" dirty="0"/>
            <a:t>Walkthroughs</a:t>
          </a:r>
        </a:p>
      </dgm:t>
    </dgm:pt>
    <dgm:pt modelId="{A3D89052-6003-4226-8F1F-C26B975E1635}" type="parTrans" cxnId="{CE7B9DAD-96B0-4D33-BBF9-428C8DC56251}">
      <dgm:prSet/>
      <dgm:spPr/>
      <dgm:t>
        <a:bodyPr/>
        <a:lstStyle/>
        <a:p>
          <a:endParaRPr lang="en-US"/>
        </a:p>
      </dgm:t>
    </dgm:pt>
    <dgm:pt modelId="{EFE4EF6C-0621-4C2E-81BA-A9949587AD8D}" type="sibTrans" cxnId="{CE7B9DAD-96B0-4D33-BBF9-428C8DC56251}">
      <dgm:prSet/>
      <dgm:spPr/>
      <dgm:t>
        <a:bodyPr/>
        <a:lstStyle/>
        <a:p>
          <a:endParaRPr lang="en-US"/>
        </a:p>
      </dgm:t>
    </dgm:pt>
    <dgm:pt modelId="{D3BC0CFA-3CCC-4771-80B5-FC09D4863671}">
      <dgm:prSet phldrT="[Text]" custT="1"/>
      <dgm:spPr/>
      <dgm:t>
        <a:bodyPr/>
        <a:lstStyle/>
        <a:p>
          <a:r>
            <a:rPr lang="en-US" sz="700" dirty="0"/>
            <a:t>Inspections</a:t>
          </a:r>
        </a:p>
      </dgm:t>
    </dgm:pt>
    <dgm:pt modelId="{DF4CB11E-DCB3-4D73-BFE9-34AB4229A543}" type="parTrans" cxnId="{B0ECD3A1-6E2B-4FC4-A241-6E1CFDD40316}">
      <dgm:prSet/>
      <dgm:spPr/>
      <dgm:t>
        <a:bodyPr/>
        <a:lstStyle/>
        <a:p>
          <a:endParaRPr lang="en-US"/>
        </a:p>
      </dgm:t>
    </dgm:pt>
    <dgm:pt modelId="{E9B15116-E3B9-4E40-A929-36462BE6D5D8}" type="sibTrans" cxnId="{B0ECD3A1-6E2B-4FC4-A241-6E1CFDD40316}">
      <dgm:prSet/>
      <dgm:spPr/>
      <dgm:t>
        <a:bodyPr/>
        <a:lstStyle/>
        <a:p>
          <a:endParaRPr lang="en-US"/>
        </a:p>
      </dgm:t>
    </dgm:pt>
    <dgm:pt modelId="{4095AFF3-3DFF-4CDB-8EA1-86CBA8BF1B11}">
      <dgm:prSet phldrT="[Text]" custT="1"/>
      <dgm:spPr/>
      <dgm:t>
        <a:bodyPr/>
        <a:lstStyle/>
        <a:p>
          <a:r>
            <a:rPr lang="en-US" sz="1400" dirty="0"/>
            <a:t>Test and Debug</a:t>
          </a:r>
        </a:p>
      </dgm:t>
    </dgm:pt>
    <dgm:pt modelId="{6243406D-609C-4B68-9F34-CB122169D97D}" type="parTrans" cxnId="{E93D1CA9-95E4-486A-8148-3A22EEDDE92B}">
      <dgm:prSet/>
      <dgm:spPr/>
      <dgm:t>
        <a:bodyPr/>
        <a:lstStyle/>
        <a:p>
          <a:endParaRPr lang="en-US"/>
        </a:p>
      </dgm:t>
    </dgm:pt>
    <dgm:pt modelId="{2BEEF350-8FF4-4373-8376-50D36E08A191}" type="sibTrans" cxnId="{E93D1CA9-95E4-486A-8148-3A22EEDDE92B}">
      <dgm:prSet/>
      <dgm:spPr/>
      <dgm:t>
        <a:bodyPr/>
        <a:lstStyle/>
        <a:p>
          <a:endParaRPr lang="en-US"/>
        </a:p>
      </dgm:t>
    </dgm:pt>
    <dgm:pt modelId="{53B4B1EC-1BFB-487D-AB75-9D2D0464F233}">
      <dgm:prSet phldrT="[Text]" custT="1"/>
      <dgm:spPr/>
      <dgm:t>
        <a:bodyPr/>
        <a:lstStyle/>
        <a:p>
          <a:r>
            <a:rPr lang="en-US" sz="800" dirty="0"/>
            <a:t>Regression Testing</a:t>
          </a:r>
        </a:p>
      </dgm:t>
    </dgm:pt>
    <dgm:pt modelId="{30B24DED-4305-4AD6-A10B-02901B4D6D47}" type="parTrans" cxnId="{11D951C9-940E-4A5F-957E-085C1EE46ABA}">
      <dgm:prSet/>
      <dgm:spPr/>
      <dgm:t>
        <a:bodyPr/>
        <a:lstStyle/>
        <a:p>
          <a:endParaRPr lang="en-US"/>
        </a:p>
      </dgm:t>
    </dgm:pt>
    <dgm:pt modelId="{A4161DAB-AF1C-49DC-80E1-6CF898D7600F}" type="sibTrans" cxnId="{11D951C9-940E-4A5F-957E-085C1EE46ABA}">
      <dgm:prSet/>
      <dgm:spPr/>
      <dgm:t>
        <a:bodyPr/>
        <a:lstStyle/>
        <a:p>
          <a:endParaRPr lang="en-US"/>
        </a:p>
      </dgm:t>
    </dgm:pt>
    <dgm:pt modelId="{75F580C7-3F21-45E4-A631-A28DF9FCBD8C}">
      <dgm:prSet phldrT="[Text]" custT="1"/>
      <dgm:spPr/>
      <dgm:t>
        <a:bodyPr/>
        <a:lstStyle/>
        <a:p>
          <a:r>
            <a:rPr lang="en-US" sz="800" dirty="0"/>
            <a:t>Unit Testing</a:t>
          </a:r>
        </a:p>
      </dgm:t>
    </dgm:pt>
    <dgm:pt modelId="{B56F2A82-B0F9-4AB1-981C-3F989C590490}" type="parTrans" cxnId="{97B65F18-2BD9-4BFC-A255-29EBE5F763FD}">
      <dgm:prSet/>
      <dgm:spPr/>
      <dgm:t>
        <a:bodyPr/>
        <a:lstStyle/>
        <a:p>
          <a:endParaRPr lang="en-US"/>
        </a:p>
      </dgm:t>
    </dgm:pt>
    <dgm:pt modelId="{9695C1A5-AC2C-4E65-AD1B-FCAF0028AB92}" type="sibTrans" cxnId="{97B65F18-2BD9-4BFC-A255-29EBE5F763FD}">
      <dgm:prSet/>
      <dgm:spPr/>
      <dgm:t>
        <a:bodyPr/>
        <a:lstStyle/>
        <a:p>
          <a:endParaRPr lang="en-US"/>
        </a:p>
      </dgm:t>
    </dgm:pt>
    <dgm:pt modelId="{3E4265AA-374B-4F40-BCCE-7685E910EBE0}">
      <dgm:prSet phldrT="[Text]" custT="1"/>
      <dgm:spPr/>
      <dgm:t>
        <a:bodyPr/>
        <a:lstStyle/>
        <a:p>
          <a:r>
            <a:rPr lang="en-US" sz="800" dirty="0"/>
            <a:t>Integration Testing</a:t>
          </a:r>
        </a:p>
      </dgm:t>
    </dgm:pt>
    <dgm:pt modelId="{27C29204-4E30-4347-A4B3-A1DF5C4E7CD2}" type="parTrans" cxnId="{3226452F-7313-4FA9-9167-4D91673E36E6}">
      <dgm:prSet/>
      <dgm:spPr/>
      <dgm:t>
        <a:bodyPr/>
        <a:lstStyle/>
        <a:p>
          <a:endParaRPr lang="en-US"/>
        </a:p>
      </dgm:t>
    </dgm:pt>
    <dgm:pt modelId="{7F0620D5-0F6D-45B2-AB3B-76587429024A}" type="sibTrans" cxnId="{3226452F-7313-4FA9-9167-4D91673E36E6}">
      <dgm:prSet/>
      <dgm:spPr/>
      <dgm:t>
        <a:bodyPr/>
        <a:lstStyle/>
        <a:p>
          <a:endParaRPr lang="en-US"/>
        </a:p>
      </dgm:t>
    </dgm:pt>
    <dgm:pt modelId="{D2D8B773-CB92-46E4-A232-A4A182583C07}">
      <dgm:prSet phldrT="[Text]" custT="1"/>
      <dgm:spPr/>
      <dgm:t>
        <a:bodyPr/>
        <a:lstStyle/>
        <a:p>
          <a:r>
            <a:rPr lang="en-US" sz="800" dirty="0"/>
            <a:t>System Testing</a:t>
          </a:r>
        </a:p>
      </dgm:t>
    </dgm:pt>
    <dgm:pt modelId="{E43DF0D8-78C8-445B-933F-F404C6B8946D}" type="parTrans" cxnId="{4A2AFE81-CC2F-42E8-BB63-602D46E92E78}">
      <dgm:prSet/>
      <dgm:spPr/>
      <dgm:t>
        <a:bodyPr/>
        <a:lstStyle/>
        <a:p>
          <a:endParaRPr lang="en-US"/>
        </a:p>
      </dgm:t>
    </dgm:pt>
    <dgm:pt modelId="{C5F5730C-852F-4F6A-A620-0B8710C668A9}" type="sibTrans" cxnId="{4A2AFE81-CC2F-42E8-BB63-602D46E92E78}">
      <dgm:prSet/>
      <dgm:spPr/>
      <dgm:t>
        <a:bodyPr/>
        <a:lstStyle/>
        <a:p>
          <a:endParaRPr lang="en-US"/>
        </a:p>
      </dgm:t>
    </dgm:pt>
    <dgm:pt modelId="{5EE195CB-0566-44D4-9DEE-0ABD8A137C0C}">
      <dgm:prSet phldrT="[Text]" custT="1"/>
      <dgm:spPr/>
      <dgm:t>
        <a:bodyPr/>
        <a:lstStyle/>
        <a:p>
          <a:r>
            <a:rPr lang="en-US" sz="700" dirty="0"/>
            <a:t>Alpha Testing</a:t>
          </a:r>
        </a:p>
      </dgm:t>
    </dgm:pt>
    <dgm:pt modelId="{54F73E75-B55E-4CCD-8320-67E324CCC43E}" type="parTrans" cxnId="{56410FF5-2AE8-41CC-853F-92C9FFEAF186}">
      <dgm:prSet/>
      <dgm:spPr/>
      <dgm:t>
        <a:bodyPr/>
        <a:lstStyle/>
        <a:p>
          <a:endParaRPr lang="en-US"/>
        </a:p>
      </dgm:t>
    </dgm:pt>
    <dgm:pt modelId="{51BB20ED-C204-486E-8EC5-227C8E7FB4E8}" type="sibTrans" cxnId="{56410FF5-2AE8-41CC-853F-92C9FFEAF186}">
      <dgm:prSet/>
      <dgm:spPr/>
      <dgm:t>
        <a:bodyPr/>
        <a:lstStyle/>
        <a:p>
          <a:endParaRPr lang="en-US"/>
        </a:p>
      </dgm:t>
    </dgm:pt>
    <dgm:pt modelId="{766CD5D9-45AA-47CD-A248-CD1F5E7E6E9C}">
      <dgm:prSet phldrT="[Text]" custT="1"/>
      <dgm:spPr/>
      <dgm:t>
        <a:bodyPr/>
        <a:lstStyle/>
        <a:p>
          <a:r>
            <a:rPr lang="en-US" sz="700" dirty="0"/>
            <a:t>Beta Testing</a:t>
          </a:r>
        </a:p>
      </dgm:t>
    </dgm:pt>
    <dgm:pt modelId="{9C1CA100-727A-485A-A2B9-04341DEB49B0}" type="parTrans" cxnId="{491EFA2E-1414-44E1-B4AF-7D93EF7149EF}">
      <dgm:prSet/>
      <dgm:spPr/>
      <dgm:t>
        <a:bodyPr/>
        <a:lstStyle/>
        <a:p>
          <a:endParaRPr lang="en-US"/>
        </a:p>
      </dgm:t>
    </dgm:pt>
    <dgm:pt modelId="{20A2E808-E6F0-48A9-8160-543CC05D32F1}" type="sibTrans" cxnId="{491EFA2E-1414-44E1-B4AF-7D93EF7149EF}">
      <dgm:prSet/>
      <dgm:spPr/>
      <dgm:t>
        <a:bodyPr/>
        <a:lstStyle/>
        <a:p>
          <a:endParaRPr lang="en-US"/>
        </a:p>
      </dgm:t>
    </dgm:pt>
    <dgm:pt modelId="{1775E632-F939-49A6-B5C2-5367319E38E5}" type="pres">
      <dgm:prSet presAssocID="{7F7AE1F9-5D75-499A-B3F8-672C91126B1E}" presName="vert0" presStyleCnt="0">
        <dgm:presLayoutVars>
          <dgm:dir/>
          <dgm:animOne val="branch"/>
          <dgm:animLvl val="lvl"/>
        </dgm:presLayoutVars>
      </dgm:prSet>
      <dgm:spPr/>
    </dgm:pt>
    <dgm:pt modelId="{18725067-BC41-47D2-A4B5-08C988509F01}" type="pres">
      <dgm:prSet presAssocID="{FA930DCE-A6E2-43E2-9BE3-393256B85654}" presName="thickLine" presStyleLbl="alignNode1" presStyleIdx="0" presStyleCnt="1"/>
      <dgm:spPr/>
    </dgm:pt>
    <dgm:pt modelId="{79ACCCB9-D892-4A53-B143-DD5922AF968B}" type="pres">
      <dgm:prSet presAssocID="{FA930DCE-A6E2-43E2-9BE3-393256B85654}" presName="horz1" presStyleCnt="0"/>
      <dgm:spPr/>
    </dgm:pt>
    <dgm:pt modelId="{6EB43A9D-FF43-4C41-9AB0-0579E65AC5BC}" type="pres">
      <dgm:prSet presAssocID="{FA930DCE-A6E2-43E2-9BE3-393256B85654}" presName="tx1" presStyleLbl="revTx" presStyleIdx="0" presStyleCnt="23"/>
      <dgm:spPr/>
    </dgm:pt>
    <dgm:pt modelId="{270DAB04-F778-4438-A67F-AC09D874EFFD}" type="pres">
      <dgm:prSet presAssocID="{FA930DCE-A6E2-43E2-9BE3-393256B85654}" presName="vert1" presStyleCnt="0"/>
      <dgm:spPr/>
    </dgm:pt>
    <dgm:pt modelId="{C7FF09A7-6A1B-4706-B476-B6CA4C18A174}" type="pres">
      <dgm:prSet presAssocID="{85D48616-441A-49EF-BD2E-A5ACEA03401A}" presName="vertSpace2a" presStyleCnt="0"/>
      <dgm:spPr/>
    </dgm:pt>
    <dgm:pt modelId="{A50260FD-702A-4FC0-BDC5-604B58D4D0BA}" type="pres">
      <dgm:prSet presAssocID="{85D48616-441A-49EF-BD2E-A5ACEA03401A}" presName="horz2" presStyleCnt="0"/>
      <dgm:spPr/>
    </dgm:pt>
    <dgm:pt modelId="{00EF85C4-9412-4462-A80D-A14FF2AAC3A9}" type="pres">
      <dgm:prSet presAssocID="{85D48616-441A-49EF-BD2E-A5ACEA03401A}" presName="horzSpace2" presStyleCnt="0"/>
      <dgm:spPr/>
    </dgm:pt>
    <dgm:pt modelId="{48BFEAB7-2A54-495F-8905-FE045A275B06}" type="pres">
      <dgm:prSet presAssocID="{85D48616-441A-49EF-BD2E-A5ACEA03401A}" presName="tx2" presStyleLbl="revTx" presStyleIdx="1" presStyleCnt="23"/>
      <dgm:spPr/>
    </dgm:pt>
    <dgm:pt modelId="{27436650-E8AE-4FE8-8C79-BB94E8E54AD7}" type="pres">
      <dgm:prSet presAssocID="{85D48616-441A-49EF-BD2E-A5ACEA03401A}" presName="vert2" presStyleCnt="0"/>
      <dgm:spPr/>
    </dgm:pt>
    <dgm:pt modelId="{69118035-B6E9-4CB4-8691-64782728BB2D}" type="pres">
      <dgm:prSet presAssocID="{E6BCB233-5815-4FE8-B744-7486B673D6C7}" presName="horz3" presStyleCnt="0"/>
      <dgm:spPr/>
    </dgm:pt>
    <dgm:pt modelId="{847A804B-969E-4F0F-AF1B-BC7AED10003A}" type="pres">
      <dgm:prSet presAssocID="{E6BCB233-5815-4FE8-B744-7486B673D6C7}" presName="horzSpace3" presStyleCnt="0"/>
      <dgm:spPr/>
    </dgm:pt>
    <dgm:pt modelId="{69871B26-9F6F-478F-8536-BB111126D243}" type="pres">
      <dgm:prSet presAssocID="{E6BCB233-5815-4FE8-B744-7486B673D6C7}" presName="tx3" presStyleLbl="revTx" presStyleIdx="2" presStyleCnt="23"/>
      <dgm:spPr/>
    </dgm:pt>
    <dgm:pt modelId="{3177D49D-2EC2-46A9-9F17-DCD62CF07C46}" type="pres">
      <dgm:prSet presAssocID="{E6BCB233-5815-4FE8-B744-7486B673D6C7}" presName="vert3" presStyleCnt="0"/>
      <dgm:spPr/>
    </dgm:pt>
    <dgm:pt modelId="{2440C8A5-5C70-4661-8FF8-65D5B4D3904A}" type="pres">
      <dgm:prSet presAssocID="{0877C664-482C-4AAA-BA20-B13AD48A0E09}" presName="thinLine3" presStyleLbl="callout" presStyleIdx="0" presStyleCnt="13"/>
      <dgm:spPr/>
    </dgm:pt>
    <dgm:pt modelId="{6EDEA01B-D8D0-44C0-A936-80458EFB145D}" type="pres">
      <dgm:prSet presAssocID="{1FA511DC-3130-43A7-B875-FF765FAF7624}" presName="horz3" presStyleCnt="0"/>
      <dgm:spPr/>
    </dgm:pt>
    <dgm:pt modelId="{BAFDD540-77F6-46F7-8152-C563DA4745A8}" type="pres">
      <dgm:prSet presAssocID="{1FA511DC-3130-43A7-B875-FF765FAF7624}" presName="horzSpace3" presStyleCnt="0"/>
      <dgm:spPr/>
    </dgm:pt>
    <dgm:pt modelId="{B810A6FC-593E-406E-8B09-7A5582519572}" type="pres">
      <dgm:prSet presAssocID="{1FA511DC-3130-43A7-B875-FF765FAF7624}" presName="tx3" presStyleLbl="revTx" presStyleIdx="3" presStyleCnt="23"/>
      <dgm:spPr/>
    </dgm:pt>
    <dgm:pt modelId="{DBD8A017-2AE5-4837-B22F-7423AD1DD055}" type="pres">
      <dgm:prSet presAssocID="{1FA511DC-3130-43A7-B875-FF765FAF7624}" presName="vert3" presStyleCnt="0"/>
      <dgm:spPr/>
    </dgm:pt>
    <dgm:pt modelId="{10F7FDDF-A164-4F39-8E06-C4912CE4EF1D}" type="pres">
      <dgm:prSet presAssocID="{E3AD8FA1-96EB-4473-9AA1-BBD2267AEF50}" presName="thinLine3" presStyleLbl="callout" presStyleIdx="1" presStyleCnt="13"/>
      <dgm:spPr/>
    </dgm:pt>
    <dgm:pt modelId="{F91C43CE-2E4B-43CB-BC1E-BD45A8647C23}" type="pres">
      <dgm:prSet presAssocID="{E0413D91-534C-4748-B152-1C86FBD50588}" presName="horz3" presStyleCnt="0"/>
      <dgm:spPr/>
    </dgm:pt>
    <dgm:pt modelId="{7F4EC113-41E0-4B44-866D-7BC161552B6A}" type="pres">
      <dgm:prSet presAssocID="{E0413D91-534C-4748-B152-1C86FBD50588}" presName="horzSpace3" presStyleCnt="0"/>
      <dgm:spPr/>
    </dgm:pt>
    <dgm:pt modelId="{076E195A-6AB9-4255-9F1C-02EC28A2CC59}" type="pres">
      <dgm:prSet presAssocID="{E0413D91-534C-4748-B152-1C86FBD50588}" presName="tx3" presStyleLbl="revTx" presStyleIdx="4" presStyleCnt="23"/>
      <dgm:spPr/>
    </dgm:pt>
    <dgm:pt modelId="{EF1BEDFF-E72D-48E6-9CA5-53215879B8F5}" type="pres">
      <dgm:prSet presAssocID="{E0413D91-534C-4748-B152-1C86FBD50588}" presName="vert3" presStyleCnt="0"/>
      <dgm:spPr/>
    </dgm:pt>
    <dgm:pt modelId="{C83B5E16-75BA-4F49-AD89-8446C6584429}" type="pres">
      <dgm:prSet presAssocID="{1DCC5C33-0308-443D-B9E9-67F1FA348F5A}" presName="thinLine3" presStyleLbl="callout" presStyleIdx="2" presStyleCnt="13"/>
      <dgm:spPr/>
    </dgm:pt>
    <dgm:pt modelId="{5733EB99-C346-4E7C-AFCB-B6F16579E921}" type="pres">
      <dgm:prSet presAssocID="{88FBD1A1-3AD0-43BC-9CA0-A36870ACC9B3}" presName="horz3" presStyleCnt="0"/>
      <dgm:spPr/>
    </dgm:pt>
    <dgm:pt modelId="{13E02822-55AE-4785-A717-5E3BFC5BADC7}" type="pres">
      <dgm:prSet presAssocID="{88FBD1A1-3AD0-43BC-9CA0-A36870ACC9B3}" presName="horzSpace3" presStyleCnt="0"/>
      <dgm:spPr/>
    </dgm:pt>
    <dgm:pt modelId="{76933FB7-E86E-4836-AB3B-F29AB6696668}" type="pres">
      <dgm:prSet presAssocID="{88FBD1A1-3AD0-43BC-9CA0-A36870ACC9B3}" presName="tx3" presStyleLbl="revTx" presStyleIdx="5" presStyleCnt="23"/>
      <dgm:spPr/>
    </dgm:pt>
    <dgm:pt modelId="{CBA439F9-4C88-4CE6-83F7-AC63A42A9750}" type="pres">
      <dgm:prSet presAssocID="{88FBD1A1-3AD0-43BC-9CA0-A36870ACC9B3}" presName="vert3" presStyleCnt="0"/>
      <dgm:spPr/>
    </dgm:pt>
    <dgm:pt modelId="{E9A03862-514E-49D4-AF05-A92D4398962B}" type="pres">
      <dgm:prSet presAssocID="{146F6A51-A56E-447F-A3AC-510ACA2193A0}" presName="thinLine3" presStyleLbl="callout" presStyleIdx="3" presStyleCnt="13"/>
      <dgm:spPr/>
    </dgm:pt>
    <dgm:pt modelId="{7D68BA40-6AD2-4FF5-9894-E0FD2CF58FD7}" type="pres">
      <dgm:prSet presAssocID="{0AFF8CD6-2E2E-4B87-9F70-0CD015DE0BFD}" presName="horz3" presStyleCnt="0"/>
      <dgm:spPr/>
    </dgm:pt>
    <dgm:pt modelId="{B7574FC5-CECC-4A71-8415-7A1A0B7F334F}" type="pres">
      <dgm:prSet presAssocID="{0AFF8CD6-2E2E-4B87-9F70-0CD015DE0BFD}" presName="horzSpace3" presStyleCnt="0"/>
      <dgm:spPr/>
    </dgm:pt>
    <dgm:pt modelId="{F38EC2C4-0ECF-4779-AA56-897CBBAFF0A2}" type="pres">
      <dgm:prSet presAssocID="{0AFF8CD6-2E2E-4B87-9F70-0CD015DE0BFD}" presName="tx3" presStyleLbl="revTx" presStyleIdx="6" presStyleCnt="23"/>
      <dgm:spPr/>
    </dgm:pt>
    <dgm:pt modelId="{9F38CF01-8BDC-4F11-A374-36F5BB6A4B0E}" type="pres">
      <dgm:prSet presAssocID="{0AFF8CD6-2E2E-4B87-9F70-0CD015DE0BFD}" presName="vert3" presStyleCnt="0"/>
      <dgm:spPr/>
    </dgm:pt>
    <dgm:pt modelId="{61AC5508-3240-430F-9719-C7C7D0502422}" type="pres">
      <dgm:prSet presAssocID="{3C3D7A6D-42A1-46DE-9BA2-2038B88E2FDF}" presName="thinLine3" presStyleLbl="callout" presStyleIdx="4" presStyleCnt="13"/>
      <dgm:spPr/>
    </dgm:pt>
    <dgm:pt modelId="{B2740C37-2DCC-4A64-8086-15C934664A36}" type="pres">
      <dgm:prSet presAssocID="{4208EABC-D0A7-437A-9A65-BA40AF627060}" presName="horz3" presStyleCnt="0"/>
      <dgm:spPr/>
    </dgm:pt>
    <dgm:pt modelId="{C4FA4682-4EDD-435D-ACDE-20C992557709}" type="pres">
      <dgm:prSet presAssocID="{4208EABC-D0A7-437A-9A65-BA40AF627060}" presName="horzSpace3" presStyleCnt="0"/>
      <dgm:spPr/>
    </dgm:pt>
    <dgm:pt modelId="{F58A0FFC-3000-4B20-831F-A0C072741A1F}" type="pres">
      <dgm:prSet presAssocID="{4208EABC-D0A7-437A-9A65-BA40AF627060}" presName="tx3" presStyleLbl="revTx" presStyleIdx="7" presStyleCnt="23"/>
      <dgm:spPr/>
    </dgm:pt>
    <dgm:pt modelId="{9700C10E-16F0-4592-9E0B-C83A7FB90D2D}" type="pres">
      <dgm:prSet presAssocID="{4208EABC-D0A7-437A-9A65-BA40AF627060}" presName="vert3" presStyleCnt="0"/>
      <dgm:spPr/>
    </dgm:pt>
    <dgm:pt modelId="{E42F17DC-C685-494D-9FD4-67DEFB32DD47}" type="pres">
      <dgm:prSet presAssocID="{1858E9EA-B80E-4A83-A7D9-E677A291F984}" presName="thinLine3" presStyleLbl="callout" presStyleIdx="5" presStyleCnt="13"/>
      <dgm:spPr/>
    </dgm:pt>
    <dgm:pt modelId="{0149D851-642D-4783-AD79-3157BF27AAC9}" type="pres">
      <dgm:prSet presAssocID="{A657D8B8-A4ED-47F3-98A5-B53B907775B9}" presName="horz3" presStyleCnt="0"/>
      <dgm:spPr/>
    </dgm:pt>
    <dgm:pt modelId="{DE304A82-85CD-4D3A-BAE9-CB27CB354D08}" type="pres">
      <dgm:prSet presAssocID="{A657D8B8-A4ED-47F3-98A5-B53B907775B9}" presName="horzSpace3" presStyleCnt="0"/>
      <dgm:spPr/>
    </dgm:pt>
    <dgm:pt modelId="{B0A59C9E-8CC7-4AF9-90F3-A5E07BCA7DA8}" type="pres">
      <dgm:prSet presAssocID="{A657D8B8-A4ED-47F3-98A5-B53B907775B9}" presName="tx3" presStyleLbl="revTx" presStyleIdx="8" presStyleCnt="23"/>
      <dgm:spPr/>
    </dgm:pt>
    <dgm:pt modelId="{08B0703E-36DD-49D4-9057-93B0B5A12E76}" type="pres">
      <dgm:prSet presAssocID="{A657D8B8-A4ED-47F3-98A5-B53B907775B9}" presName="vert3" presStyleCnt="0"/>
      <dgm:spPr/>
    </dgm:pt>
    <dgm:pt modelId="{BF35FF03-B581-4B1C-88BA-C39318912AC3}" type="pres">
      <dgm:prSet presAssocID="{80984702-F03C-42D9-BAD4-51B8B1DC8BED}" presName="thinLine3" presStyleLbl="callout" presStyleIdx="6" presStyleCnt="13"/>
      <dgm:spPr/>
    </dgm:pt>
    <dgm:pt modelId="{DDC326FD-ABCB-4CE0-BD09-E543D49546DB}" type="pres">
      <dgm:prSet presAssocID="{C8F1A8BC-2003-4632-8244-429804A34B88}" presName="horz3" presStyleCnt="0"/>
      <dgm:spPr/>
    </dgm:pt>
    <dgm:pt modelId="{90043E5C-2E02-4FAD-B65D-71E03FA4A1A3}" type="pres">
      <dgm:prSet presAssocID="{C8F1A8BC-2003-4632-8244-429804A34B88}" presName="horzSpace3" presStyleCnt="0"/>
      <dgm:spPr/>
    </dgm:pt>
    <dgm:pt modelId="{6ED1064F-D6CF-4F20-A5A2-D3166470767C}" type="pres">
      <dgm:prSet presAssocID="{C8F1A8BC-2003-4632-8244-429804A34B88}" presName="tx3" presStyleLbl="revTx" presStyleIdx="9" presStyleCnt="23"/>
      <dgm:spPr/>
    </dgm:pt>
    <dgm:pt modelId="{8E372DBE-B289-4F5D-8E61-2905AFDF388D}" type="pres">
      <dgm:prSet presAssocID="{C8F1A8BC-2003-4632-8244-429804A34B88}" presName="vert3" presStyleCnt="0"/>
      <dgm:spPr/>
    </dgm:pt>
    <dgm:pt modelId="{58815292-3186-4E3F-897B-BAEA133DB951}" type="pres">
      <dgm:prSet presAssocID="{7C80A212-076C-4477-B417-C92B0A6CFC2C}" presName="thinLine3" presStyleLbl="callout" presStyleIdx="7" presStyleCnt="13"/>
      <dgm:spPr/>
    </dgm:pt>
    <dgm:pt modelId="{5C920B7F-4A25-411B-BB8A-F9B36C51FAF4}" type="pres">
      <dgm:prSet presAssocID="{D2CD92B8-A53E-4C20-B5C7-19FEAC15A57A}" presName="horz3" presStyleCnt="0"/>
      <dgm:spPr/>
    </dgm:pt>
    <dgm:pt modelId="{E4C1E4BA-2019-4BE8-BE36-906A509BEEA0}" type="pres">
      <dgm:prSet presAssocID="{D2CD92B8-A53E-4C20-B5C7-19FEAC15A57A}" presName="horzSpace3" presStyleCnt="0"/>
      <dgm:spPr/>
    </dgm:pt>
    <dgm:pt modelId="{505432F2-981B-46BD-95FF-2A31126E5275}" type="pres">
      <dgm:prSet presAssocID="{D2CD92B8-A53E-4C20-B5C7-19FEAC15A57A}" presName="tx3" presStyleLbl="revTx" presStyleIdx="10" presStyleCnt="23"/>
      <dgm:spPr/>
    </dgm:pt>
    <dgm:pt modelId="{108C2405-8FFC-4B9A-AB95-7D4E5AA37650}" type="pres">
      <dgm:prSet presAssocID="{D2CD92B8-A53E-4C20-B5C7-19FEAC15A57A}" presName="vert3" presStyleCnt="0"/>
      <dgm:spPr/>
    </dgm:pt>
    <dgm:pt modelId="{F8AC34F7-C402-4A1C-95C0-43E7D74A043F}" type="pres">
      <dgm:prSet presAssocID="{C7C809CA-F3DD-4E2C-8C90-303B41DE1820}" presName="thinLine3" presStyleLbl="callout" presStyleIdx="8" presStyleCnt="13"/>
      <dgm:spPr/>
    </dgm:pt>
    <dgm:pt modelId="{DCCDDD8B-E0D4-4493-A073-4FFA6C3B7B1A}" type="pres">
      <dgm:prSet presAssocID="{7A139D11-9915-452C-BC0D-9AD2610BFC29}" presName="horz3" presStyleCnt="0"/>
      <dgm:spPr/>
    </dgm:pt>
    <dgm:pt modelId="{150A0F89-C358-4533-85CE-93A58D8E67C0}" type="pres">
      <dgm:prSet presAssocID="{7A139D11-9915-452C-BC0D-9AD2610BFC29}" presName="horzSpace3" presStyleCnt="0"/>
      <dgm:spPr/>
    </dgm:pt>
    <dgm:pt modelId="{8300C494-E24D-4B3C-8734-B221D7FB9D97}" type="pres">
      <dgm:prSet presAssocID="{7A139D11-9915-452C-BC0D-9AD2610BFC29}" presName="tx3" presStyleLbl="revTx" presStyleIdx="11" presStyleCnt="23"/>
      <dgm:spPr/>
    </dgm:pt>
    <dgm:pt modelId="{E13AA6C8-A6E5-499B-960B-1DAAE62D2029}" type="pres">
      <dgm:prSet presAssocID="{7A139D11-9915-452C-BC0D-9AD2610BFC29}" presName="vert3" presStyleCnt="0"/>
      <dgm:spPr/>
    </dgm:pt>
    <dgm:pt modelId="{A5D4B60A-22B1-4694-B59F-38F28ACEFF5E}" type="pres">
      <dgm:prSet presAssocID="{7132B32D-30D4-4CBD-AB72-A616E9956900}" presName="thinLine3" presStyleLbl="callout" presStyleIdx="9" presStyleCnt="13"/>
      <dgm:spPr/>
    </dgm:pt>
    <dgm:pt modelId="{907EB903-3E21-4962-8209-CF6B7AD920E2}" type="pres">
      <dgm:prSet presAssocID="{0D1ED2B0-6FC4-4FC9-B000-C113DDF23C5D}" presName="horz3" presStyleCnt="0"/>
      <dgm:spPr/>
    </dgm:pt>
    <dgm:pt modelId="{AED3C087-3288-44C8-B45B-D8F86AE31559}" type="pres">
      <dgm:prSet presAssocID="{0D1ED2B0-6FC4-4FC9-B000-C113DDF23C5D}" presName="horzSpace3" presStyleCnt="0"/>
      <dgm:spPr/>
    </dgm:pt>
    <dgm:pt modelId="{BC37BC67-B0BE-4E64-90FA-FCDCC6BCF0F1}" type="pres">
      <dgm:prSet presAssocID="{0D1ED2B0-6FC4-4FC9-B000-C113DDF23C5D}" presName="tx3" presStyleLbl="revTx" presStyleIdx="12" presStyleCnt="23"/>
      <dgm:spPr/>
    </dgm:pt>
    <dgm:pt modelId="{3528A3AC-60AB-4CF5-9910-FF7403A87642}" type="pres">
      <dgm:prSet presAssocID="{0D1ED2B0-6FC4-4FC9-B000-C113DDF23C5D}" presName="vert3" presStyleCnt="0"/>
      <dgm:spPr/>
    </dgm:pt>
    <dgm:pt modelId="{9BFB0FCC-D73C-443D-8DD9-307F25AE19EF}" type="pres">
      <dgm:prSet presAssocID="{85D48616-441A-49EF-BD2E-A5ACEA03401A}" presName="thinLine2b" presStyleLbl="callout" presStyleIdx="10" presStyleCnt="13"/>
      <dgm:spPr/>
    </dgm:pt>
    <dgm:pt modelId="{12E59545-7989-4058-95C3-F430BDBBA31F}" type="pres">
      <dgm:prSet presAssocID="{85D48616-441A-49EF-BD2E-A5ACEA03401A}" presName="vertSpace2b" presStyleCnt="0"/>
      <dgm:spPr/>
    </dgm:pt>
    <dgm:pt modelId="{5A53A2CD-C0F7-442E-833C-02EB89A597B8}" type="pres">
      <dgm:prSet presAssocID="{CE9CAE54-3A26-4DF9-880C-BC00EB9C872A}" presName="horz2" presStyleCnt="0"/>
      <dgm:spPr/>
    </dgm:pt>
    <dgm:pt modelId="{69191F80-2C78-4521-B8DB-8B53B91E77BD}" type="pres">
      <dgm:prSet presAssocID="{CE9CAE54-3A26-4DF9-880C-BC00EB9C872A}" presName="horzSpace2" presStyleCnt="0"/>
      <dgm:spPr/>
    </dgm:pt>
    <dgm:pt modelId="{3AEE4895-DC33-4AA5-AFF8-87C826640DEE}" type="pres">
      <dgm:prSet presAssocID="{CE9CAE54-3A26-4DF9-880C-BC00EB9C872A}" presName="tx2" presStyleLbl="revTx" presStyleIdx="13" presStyleCnt="23"/>
      <dgm:spPr/>
    </dgm:pt>
    <dgm:pt modelId="{8258B880-1604-4641-9F91-5055F2039579}" type="pres">
      <dgm:prSet presAssocID="{CE9CAE54-3A26-4DF9-880C-BC00EB9C872A}" presName="vert2" presStyleCnt="0"/>
      <dgm:spPr/>
    </dgm:pt>
    <dgm:pt modelId="{4C067A9B-4CE4-491F-8FB7-DE72C2B04C04}" type="pres">
      <dgm:prSet presAssocID="{BCC5D6CD-1826-487D-B7A3-026B3CFC5442}" presName="horz3" presStyleCnt="0"/>
      <dgm:spPr/>
    </dgm:pt>
    <dgm:pt modelId="{681B1DF5-350D-445D-A4E9-4C2844BC2FBD}" type="pres">
      <dgm:prSet presAssocID="{BCC5D6CD-1826-487D-B7A3-026B3CFC5442}" presName="horzSpace3" presStyleCnt="0"/>
      <dgm:spPr/>
    </dgm:pt>
    <dgm:pt modelId="{7613545C-63F1-410F-A411-178F10B350FD}" type="pres">
      <dgm:prSet presAssocID="{BCC5D6CD-1826-487D-B7A3-026B3CFC5442}" presName="tx3" presStyleLbl="revTx" presStyleIdx="14" presStyleCnt="23"/>
      <dgm:spPr/>
    </dgm:pt>
    <dgm:pt modelId="{78F6F126-5821-422B-BA00-DE6413236646}" type="pres">
      <dgm:prSet presAssocID="{BCC5D6CD-1826-487D-B7A3-026B3CFC5442}" presName="vert3" presStyleCnt="0"/>
      <dgm:spPr/>
    </dgm:pt>
    <dgm:pt modelId="{B5AEC1C2-1933-4862-A076-293BFBC90665}" type="pres">
      <dgm:prSet presAssocID="{BD15EFE3-3F3D-429B-81DA-5B83FE0B9C24}" presName="horz4" presStyleCnt="0"/>
      <dgm:spPr/>
    </dgm:pt>
    <dgm:pt modelId="{B1971BDA-43FA-4D3F-89F7-155501793D6F}" type="pres">
      <dgm:prSet presAssocID="{BD15EFE3-3F3D-429B-81DA-5B83FE0B9C24}" presName="horzSpace4" presStyleCnt="0"/>
      <dgm:spPr/>
    </dgm:pt>
    <dgm:pt modelId="{1835575B-B82D-480C-8148-BECBF51750F4}" type="pres">
      <dgm:prSet presAssocID="{BD15EFE3-3F3D-429B-81DA-5B83FE0B9C24}" presName="tx4" presStyleLbl="revTx" presStyleIdx="15" presStyleCnt="23" custScaleY="28164">
        <dgm:presLayoutVars>
          <dgm:bulletEnabled val="1"/>
        </dgm:presLayoutVars>
      </dgm:prSet>
      <dgm:spPr/>
    </dgm:pt>
    <dgm:pt modelId="{121436D3-5FBD-4543-8212-1C6004789AAF}" type="pres">
      <dgm:prSet presAssocID="{8906BA4B-B814-43A3-A2C2-22787978A76D}" presName="horz4" presStyleCnt="0"/>
      <dgm:spPr/>
    </dgm:pt>
    <dgm:pt modelId="{32FD24F3-E0C0-453C-B79C-2DA5DCB8462C}" type="pres">
      <dgm:prSet presAssocID="{8906BA4B-B814-43A3-A2C2-22787978A76D}" presName="horzSpace4" presStyleCnt="0"/>
      <dgm:spPr/>
    </dgm:pt>
    <dgm:pt modelId="{31371D47-AE5F-4D1F-97DC-6A10EA8651C4}" type="pres">
      <dgm:prSet presAssocID="{8906BA4B-B814-43A3-A2C2-22787978A76D}" presName="tx4" presStyleLbl="revTx" presStyleIdx="16" presStyleCnt="23" custScaleY="30377">
        <dgm:presLayoutVars>
          <dgm:bulletEnabled val="1"/>
        </dgm:presLayoutVars>
      </dgm:prSet>
      <dgm:spPr/>
    </dgm:pt>
    <dgm:pt modelId="{633438AA-11F4-458F-8DC1-DDF7599BC20C}" type="pres">
      <dgm:prSet presAssocID="{C89F3DF3-96C4-48CA-A011-DCF60A141E7F}" presName="horz4" presStyleCnt="0"/>
      <dgm:spPr/>
    </dgm:pt>
    <dgm:pt modelId="{38591F44-8674-4264-95B0-87EBAE3AD278}" type="pres">
      <dgm:prSet presAssocID="{C89F3DF3-96C4-48CA-A011-DCF60A141E7F}" presName="horzSpace4" presStyleCnt="0"/>
      <dgm:spPr/>
    </dgm:pt>
    <dgm:pt modelId="{9ED9B33D-3ECC-4DF3-9DC7-45FFF30B79B6}" type="pres">
      <dgm:prSet presAssocID="{C89F3DF3-96C4-48CA-A011-DCF60A141E7F}" presName="tx4" presStyleLbl="revTx" presStyleIdx="17" presStyleCnt="23">
        <dgm:presLayoutVars>
          <dgm:bulletEnabled val="1"/>
        </dgm:presLayoutVars>
      </dgm:prSet>
      <dgm:spPr/>
    </dgm:pt>
    <dgm:pt modelId="{DA413C6D-653E-4573-AFEB-8CD6EB539BC7}" type="pres">
      <dgm:prSet presAssocID="{E5F95C30-0B89-48ED-A87C-6D51F7A52B44}" presName="thinLine3" presStyleLbl="callout" presStyleIdx="11" presStyleCnt="13"/>
      <dgm:spPr/>
    </dgm:pt>
    <dgm:pt modelId="{B4BDEB24-B0AD-4DAC-B2F5-34B121434711}" type="pres">
      <dgm:prSet presAssocID="{4095AFF3-3DFF-4CDB-8EA1-86CBA8BF1B11}" presName="horz3" presStyleCnt="0"/>
      <dgm:spPr/>
    </dgm:pt>
    <dgm:pt modelId="{A03873CD-2495-4B56-A668-29B68D215053}" type="pres">
      <dgm:prSet presAssocID="{4095AFF3-3DFF-4CDB-8EA1-86CBA8BF1B11}" presName="horzSpace3" presStyleCnt="0"/>
      <dgm:spPr/>
    </dgm:pt>
    <dgm:pt modelId="{0CFE2976-BD2E-4609-873E-8C815D62F406}" type="pres">
      <dgm:prSet presAssocID="{4095AFF3-3DFF-4CDB-8EA1-86CBA8BF1B11}" presName="tx3" presStyleLbl="revTx" presStyleIdx="18" presStyleCnt="23"/>
      <dgm:spPr/>
    </dgm:pt>
    <dgm:pt modelId="{AEAFC5C6-0960-4F6F-B12F-21104C32A5FD}" type="pres">
      <dgm:prSet presAssocID="{4095AFF3-3DFF-4CDB-8EA1-86CBA8BF1B11}" presName="vert3" presStyleCnt="0"/>
      <dgm:spPr/>
    </dgm:pt>
    <dgm:pt modelId="{C7D585C3-BCFF-4B7A-A710-EA8EA16C5FD1}" type="pres">
      <dgm:prSet presAssocID="{53B4B1EC-1BFB-487D-AB75-9D2D0464F233}" presName="horz4" presStyleCnt="0"/>
      <dgm:spPr/>
    </dgm:pt>
    <dgm:pt modelId="{A485E4BA-F6CF-4494-A30D-4F43B242CCDF}" type="pres">
      <dgm:prSet presAssocID="{53B4B1EC-1BFB-487D-AB75-9D2D0464F233}" presName="horzSpace4" presStyleCnt="0"/>
      <dgm:spPr/>
    </dgm:pt>
    <dgm:pt modelId="{36968D4F-DAB4-4C94-9155-71E6B997837D}" type="pres">
      <dgm:prSet presAssocID="{53B4B1EC-1BFB-487D-AB75-9D2D0464F233}" presName="tx4" presStyleLbl="revTx" presStyleIdx="19" presStyleCnt="23" custScaleY="51050">
        <dgm:presLayoutVars>
          <dgm:bulletEnabled val="1"/>
        </dgm:presLayoutVars>
      </dgm:prSet>
      <dgm:spPr/>
    </dgm:pt>
    <dgm:pt modelId="{7E83C5CD-892C-4737-953A-4777DB0A7F6C}" type="pres">
      <dgm:prSet presAssocID="{75F580C7-3F21-45E4-A631-A28DF9FCBD8C}" presName="horz4" presStyleCnt="0"/>
      <dgm:spPr/>
    </dgm:pt>
    <dgm:pt modelId="{396DEE5F-CEF8-4662-9FF5-6D71C7136DD4}" type="pres">
      <dgm:prSet presAssocID="{75F580C7-3F21-45E4-A631-A28DF9FCBD8C}" presName="horzSpace4" presStyleCnt="0"/>
      <dgm:spPr/>
    </dgm:pt>
    <dgm:pt modelId="{B5D7DB46-CF63-4996-A550-A99EBEBD733E}" type="pres">
      <dgm:prSet presAssocID="{75F580C7-3F21-45E4-A631-A28DF9FCBD8C}" presName="tx4" presStyleLbl="revTx" presStyleIdx="20" presStyleCnt="23" custScaleY="50124">
        <dgm:presLayoutVars>
          <dgm:bulletEnabled val="1"/>
        </dgm:presLayoutVars>
      </dgm:prSet>
      <dgm:spPr/>
    </dgm:pt>
    <dgm:pt modelId="{B3BC5DE4-3DBC-49A9-B031-C8C19EE9245A}" type="pres">
      <dgm:prSet presAssocID="{3E4265AA-374B-4F40-BCCE-7685E910EBE0}" presName="horz4" presStyleCnt="0"/>
      <dgm:spPr/>
    </dgm:pt>
    <dgm:pt modelId="{8E17768F-3F39-411D-8300-A10CB9304E0D}" type="pres">
      <dgm:prSet presAssocID="{3E4265AA-374B-4F40-BCCE-7685E910EBE0}" presName="horzSpace4" presStyleCnt="0"/>
      <dgm:spPr/>
    </dgm:pt>
    <dgm:pt modelId="{E0E6E7EF-1014-4EE5-B806-193999641E16}" type="pres">
      <dgm:prSet presAssocID="{3E4265AA-374B-4F40-BCCE-7685E910EBE0}" presName="tx4" presStyleLbl="revTx" presStyleIdx="21" presStyleCnt="23" custScaleY="44807">
        <dgm:presLayoutVars>
          <dgm:bulletEnabled val="1"/>
        </dgm:presLayoutVars>
      </dgm:prSet>
      <dgm:spPr/>
    </dgm:pt>
    <dgm:pt modelId="{1139F68E-2F77-4E85-824F-6983485338F6}" type="pres">
      <dgm:prSet presAssocID="{D2D8B773-CB92-46E4-A232-A4A182583C07}" presName="horz4" presStyleCnt="0"/>
      <dgm:spPr/>
    </dgm:pt>
    <dgm:pt modelId="{9DFB1E64-EB1F-48B3-96F8-C2A33E4A5FA1}" type="pres">
      <dgm:prSet presAssocID="{D2D8B773-CB92-46E4-A232-A4A182583C07}" presName="horzSpace4" presStyleCnt="0"/>
      <dgm:spPr/>
    </dgm:pt>
    <dgm:pt modelId="{4B0B9909-0C5E-44BE-BE97-FF5A125025E6}" type="pres">
      <dgm:prSet presAssocID="{D2D8B773-CB92-46E4-A232-A4A182583C07}" presName="tx4" presStyleLbl="revTx" presStyleIdx="22" presStyleCnt="23">
        <dgm:presLayoutVars>
          <dgm:bulletEnabled val="1"/>
        </dgm:presLayoutVars>
      </dgm:prSet>
      <dgm:spPr/>
    </dgm:pt>
    <dgm:pt modelId="{82ABBEEA-9402-4CAC-A086-E655C7D02DE2}" type="pres">
      <dgm:prSet presAssocID="{CE9CAE54-3A26-4DF9-880C-BC00EB9C872A}" presName="thinLine2b" presStyleLbl="callout" presStyleIdx="12" presStyleCnt="13"/>
      <dgm:spPr/>
    </dgm:pt>
    <dgm:pt modelId="{69A401B8-6A2D-4FD5-9334-37330B535860}" type="pres">
      <dgm:prSet presAssocID="{CE9CAE54-3A26-4DF9-880C-BC00EB9C872A}" presName="vertSpace2b" presStyleCnt="0"/>
      <dgm:spPr/>
    </dgm:pt>
  </dgm:ptLst>
  <dgm:cxnLst>
    <dgm:cxn modelId="{7F8B6900-454A-447B-B3CA-718EFBEDC752}" srcId="{FA930DCE-A6E2-43E2-9BE3-393256B85654}" destId="{CE9CAE54-3A26-4DF9-880C-BC00EB9C872A}" srcOrd="1" destOrd="0" parTransId="{73D85C3E-CD9B-4A68-8BCF-01467EA9FC4B}" sibTransId="{94E665E3-7739-4E3D-920C-8469A9EF12FF}"/>
    <dgm:cxn modelId="{9BD1A403-FA37-4816-A108-B49006F48EB0}" srcId="{BCC5D6CD-1826-487D-B7A3-026B3CFC5442}" destId="{BD15EFE3-3F3D-429B-81DA-5B83FE0B9C24}" srcOrd="0" destOrd="0" parTransId="{09B79548-0334-40F0-8C51-6C5470B98859}" sibTransId="{FEA38153-0BEB-44EE-909F-B1DC4BADDCB2}"/>
    <dgm:cxn modelId="{93348707-CCA5-4132-BB53-CABBDD3B17F4}" srcId="{CE9CAE54-3A26-4DF9-880C-BC00EB9C872A}" destId="{BCC5D6CD-1826-487D-B7A3-026B3CFC5442}" srcOrd="0" destOrd="0" parTransId="{06D7DDE9-632F-4828-A909-9A6AA60C4D4A}" sibTransId="{E5F95C30-0B89-48ED-A87C-6D51F7A52B44}"/>
    <dgm:cxn modelId="{22A72D08-7290-4C4F-813E-975155C0B171}" srcId="{85D48616-441A-49EF-BD2E-A5ACEA03401A}" destId="{0AFF8CD6-2E2E-4B87-9F70-0CD015DE0BFD}" srcOrd="4" destOrd="0" parTransId="{DA8B6486-C08F-4AF5-93B0-42C6B76586A8}" sibTransId="{3C3D7A6D-42A1-46DE-9BA2-2038B88E2FDF}"/>
    <dgm:cxn modelId="{520C240A-CCC8-4AEA-8869-828807603F1E}" srcId="{BCC5D6CD-1826-487D-B7A3-026B3CFC5442}" destId="{C89F3DF3-96C4-48CA-A011-DCF60A141E7F}" srcOrd="2" destOrd="0" parTransId="{D5327977-F13C-40E3-A75B-CD0A01267A20}" sibTransId="{2108F63E-5F1A-4FF1-8C13-C2021FB3B5FC}"/>
    <dgm:cxn modelId="{0222E70C-F839-42DE-8E24-D3FA23EB8ABE}" type="presOf" srcId="{75F580C7-3F21-45E4-A631-A28DF9FCBD8C}" destId="{B5D7DB46-CF63-4996-A550-A99EBEBD733E}" srcOrd="0" destOrd="0" presId="urn:microsoft.com/office/officeart/2008/layout/LinedList"/>
    <dgm:cxn modelId="{166E830F-22DA-4E1F-8963-2CBAF97CC8CA}" srcId="{85D48616-441A-49EF-BD2E-A5ACEA03401A}" destId="{1FA511DC-3130-43A7-B875-FF765FAF7624}" srcOrd="1" destOrd="0" parTransId="{6D64D007-0D41-46C0-9427-4B0506D5059A}" sibTransId="{E3AD8FA1-96EB-4473-9AA1-BBD2267AEF50}"/>
    <dgm:cxn modelId="{0B160514-4100-47E9-AAC9-3501A5FA0E8D}" type="presOf" srcId="{C8F1A8BC-2003-4632-8244-429804A34B88}" destId="{6ED1064F-D6CF-4F20-A5A2-D3166470767C}" srcOrd="0" destOrd="0" presId="urn:microsoft.com/office/officeart/2008/layout/LinedList"/>
    <dgm:cxn modelId="{B0EE0317-4291-4582-ACE2-FCC290FF2DFB}" type="presOf" srcId="{7F7AE1F9-5D75-499A-B3F8-672C91126B1E}" destId="{1775E632-F939-49A6-B5C2-5367319E38E5}" srcOrd="0" destOrd="0" presId="urn:microsoft.com/office/officeart/2008/layout/LinedList"/>
    <dgm:cxn modelId="{97B65F18-2BD9-4BFC-A255-29EBE5F763FD}" srcId="{4095AFF3-3DFF-4CDB-8EA1-86CBA8BF1B11}" destId="{75F580C7-3F21-45E4-A631-A28DF9FCBD8C}" srcOrd="1" destOrd="0" parTransId="{B56F2A82-B0F9-4AB1-981C-3F989C590490}" sibTransId="{9695C1A5-AC2C-4E65-AD1B-FCAF0028AB92}"/>
    <dgm:cxn modelId="{85C72F1A-D80E-412D-BC54-2C1BD3C03C92}" type="presOf" srcId="{5EE195CB-0566-44D4-9DEE-0ABD8A137C0C}" destId="{4B0B9909-0C5E-44BE-BE97-FF5A125025E6}" srcOrd="0" destOrd="1" presId="urn:microsoft.com/office/officeart/2008/layout/LinedList"/>
    <dgm:cxn modelId="{80689B1F-4E92-4140-ADF0-F7679C86F4D5}" type="presOf" srcId="{766CD5D9-45AA-47CD-A248-CD1F5E7E6E9C}" destId="{4B0B9909-0C5E-44BE-BE97-FF5A125025E6}" srcOrd="0" destOrd="2" presId="urn:microsoft.com/office/officeart/2008/layout/LinedList"/>
    <dgm:cxn modelId="{0FE10321-B6BF-43CD-98C7-6DF55DB40A72}" type="presOf" srcId="{FA930DCE-A6E2-43E2-9BE3-393256B85654}" destId="{6EB43A9D-FF43-4C41-9AB0-0579E65AC5BC}" srcOrd="0" destOrd="0" presId="urn:microsoft.com/office/officeart/2008/layout/LinedList"/>
    <dgm:cxn modelId="{64F9CE22-A3D7-4CCC-8C7F-394DBE3D147A}" type="presOf" srcId="{3E4265AA-374B-4F40-BCCE-7685E910EBE0}" destId="{E0E6E7EF-1014-4EE5-B806-193999641E16}" srcOrd="0" destOrd="0" presId="urn:microsoft.com/office/officeart/2008/layout/LinedList"/>
    <dgm:cxn modelId="{F496DC28-1190-4104-B60B-69B0D338C29E}" srcId="{FA930DCE-A6E2-43E2-9BE3-393256B85654}" destId="{85D48616-441A-49EF-BD2E-A5ACEA03401A}" srcOrd="0" destOrd="0" parTransId="{43DFC5B7-339A-46AF-A571-0649C63ACB9D}" sibTransId="{20E4D087-06D3-46FB-BD53-CA78EE586522}"/>
    <dgm:cxn modelId="{491EFA2E-1414-44E1-B4AF-7D93EF7149EF}" srcId="{D2D8B773-CB92-46E4-A232-A4A182583C07}" destId="{766CD5D9-45AA-47CD-A248-CD1F5E7E6E9C}" srcOrd="1" destOrd="0" parTransId="{9C1CA100-727A-485A-A2B9-04341DEB49B0}" sibTransId="{20A2E808-E6F0-48A9-8160-543CC05D32F1}"/>
    <dgm:cxn modelId="{3226452F-7313-4FA9-9167-4D91673E36E6}" srcId="{4095AFF3-3DFF-4CDB-8EA1-86CBA8BF1B11}" destId="{3E4265AA-374B-4F40-BCCE-7685E910EBE0}" srcOrd="2" destOrd="0" parTransId="{27C29204-4E30-4347-A4B3-A1DF5C4E7CD2}" sibTransId="{7F0620D5-0F6D-45B2-AB3B-76587429024A}"/>
    <dgm:cxn modelId="{0CEF0535-BA2C-417D-A245-5F52AF761748}" type="presOf" srcId="{4095AFF3-3DFF-4CDB-8EA1-86CBA8BF1B11}" destId="{0CFE2976-BD2E-4609-873E-8C815D62F406}" srcOrd="0" destOrd="0" presId="urn:microsoft.com/office/officeart/2008/layout/LinedList"/>
    <dgm:cxn modelId="{38717463-6480-490D-9E55-EF11AB93129F}" type="presOf" srcId="{E6BCB233-5815-4FE8-B744-7486B673D6C7}" destId="{69871B26-9F6F-478F-8536-BB111126D243}" srcOrd="0" destOrd="0" presId="urn:microsoft.com/office/officeart/2008/layout/LinedList"/>
    <dgm:cxn modelId="{35D5B244-80B2-49F7-8FC2-A19169928B3E}" srcId="{85D48616-441A-49EF-BD2E-A5ACEA03401A}" destId="{D2CD92B8-A53E-4C20-B5C7-19FEAC15A57A}" srcOrd="8" destOrd="0" parTransId="{005B15B2-C4B4-4AAB-BB71-60A22DD168FE}" sibTransId="{C7C809CA-F3DD-4E2C-8C90-303B41DE1820}"/>
    <dgm:cxn modelId="{DB9FBF68-BB5F-4449-840D-C4B02253BDE6}" type="presOf" srcId="{9D2F92B6-D741-453F-AF82-5A0C565C07B8}" destId="{9ED9B33D-3ECC-4DF3-9DC7-45FFF30B79B6}" srcOrd="0" destOrd="2" presId="urn:microsoft.com/office/officeart/2008/layout/LinedList"/>
    <dgm:cxn modelId="{ACA5764B-7310-49DA-8A4C-A5A31960F0DE}" type="presOf" srcId="{0D1ED2B0-6FC4-4FC9-B000-C113DDF23C5D}" destId="{BC37BC67-B0BE-4E64-90FA-FCDCC6BCF0F1}" srcOrd="0" destOrd="0" presId="urn:microsoft.com/office/officeart/2008/layout/LinedList"/>
    <dgm:cxn modelId="{39F07B6B-0899-49FE-A67F-B57879FBE8D3}" type="presOf" srcId="{D2CD92B8-A53E-4C20-B5C7-19FEAC15A57A}" destId="{505432F2-981B-46BD-95FF-2A31126E5275}" srcOrd="0" destOrd="0" presId="urn:microsoft.com/office/officeart/2008/layout/LinedList"/>
    <dgm:cxn modelId="{DD48A152-CD51-4CF6-80F4-B25DE272EA94}" srcId="{85D48616-441A-49EF-BD2E-A5ACEA03401A}" destId="{E6BCB233-5815-4FE8-B744-7486B673D6C7}" srcOrd="0" destOrd="0" parTransId="{AE524D88-A7D7-460D-8DD0-85C3E1F12C7B}" sibTransId="{0877C664-482C-4AAA-BA20-B13AD48A0E09}"/>
    <dgm:cxn modelId="{C8214A76-0A80-4998-A68A-5B398B983760}" type="presOf" srcId="{0AFF8CD6-2E2E-4B87-9F70-0CD015DE0BFD}" destId="{F38EC2C4-0ECF-4779-AA56-897CBBAFF0A2}" srcOrd="0" destOrd="0" presId="urn:microsoft.com/office/officeart/2008/layout/LinedList"/>
    <dgm:cxn modelId="{7D417B79-351B-4166-9483-BC72091BA2CF}" type="presOf" srcId="{88FBD1A1-3AD0-43BC-9CA0-A36870ACC9B3}" destId="{76933FB7-E86E-4836-AB3B-F29AB6696668}" srcOrd="0" destOrd="0" presId="urn:microsoft.com/office/officeart/2008/layout/LinedList"/>
    <dgm:cxn modelId="{88E46381-B171-4805-A35A-4A1C87E6674D}" type="presOf" srcId="{D2D8B773-CB92-46E4-A232-A4A182583C07}" destId="{4B0B9909-0C5E-44BE-BE97-FF5A125025E6}" srcOrd="0" destOrd="0" presId="urn:microsoft.com/office/officeart/2008/layout/LinedList"/>
    <dgm:cxn modelId="{4A2AFE81-CC2F-42E8-BB63-602D46E92E78}" srcId="{4095AFF3-3DFF-4CDB-8EA1-86CBA8BF1B11}" destId="{D2D8B773-CB92-46E4-A232-A4A182583C07}" srcOrd="3" destOrd="0" parTransId="{E43DF0D8-78C8-445B-933F-F404C6B8946D}" sibTransId="{C5F5730C-852F-4F6A-A620-0B8710C668A9}"/>
    <dgm:cxn modelId="{54743984-CA4D-40C3-9825-3BBE25DBDD09}" srcId="{85D48616-441A-49EF-BD2E-A5ACEA03401A}" destId="{A657D8B8-A4ED-47F3-98A5-B53B907775B9}" srcOrd="6" destOrd="0" parTransId="{2D533103-064A-4D73-87B6-D78E1DEFE912}" sibTransId="{80984702-F03C-42D9-BAD4-51B8B1DC8BED}"/>
    <dgm:cxn modelId="{DDAD8489-96B0-4057-8F3A-97B6687CE476}" type="presOf" srcId="{BCC5D6CD-1826-487D-B7A3-026B3CFC5442}" destId="{7613545C-63F1-410F-A411-178F10B350FD}" srcOrd="0" destOrd="0" presId="urn:microsoft.com/office/officeart/2008/layout/LinedList"/>
    <dgm:cxn modelId="{BEB72492-AF3C-44A5-9C6D-A4410D101455}" type="presOf" srcId="{BD15EFE3-3F3D-429B-81DA-5B83FE0B9C24}" destId="{1835575B-B82D-480C-8148-BECBF51750F4}" srcOrd="0" destOrd="0" presId="urn:microsoft.com/office/officeart/2008/layout/LinedList"/>
    <dgm:cxn modelId="{AD6B5498-AD17-4B54-A61D-76241B4FF635}" type="presOf" srcId="{CE9CAE54-3A26-4DF9-880C-BC00EB9C872A}" destId="{3AEE4895-DC33-4AA5-AFF8-87C826640DEE}" srcOrd="0" destOrd="0" presId="urn:microsoft.com/office/officeart/2008/layout/LinedList"/>
    <dgm:cxn modelId="{8428FE98-0F3E-483D-9BC3-C6968C40E1B2}" type="presOf" srcId="{D3BC0CFA-3CCC-4771-80B5-FC09D4863671}" destId="{9ED9B33D-3ECC-4DF3-9DC7-45FFF30B79B6}" srcOrd="0" destOrd="3" presId="urn:microsoft.com/office/officeart/2008/layout/LinedList"/>
    <dgm:cxn modelId="{E2CD2E9B-5AFA-48A5-90B8-6BD4EACF9CA7}" srcId="{BCC5D6CD-1826-487D-B7A3-026B3CFC5442}" destId="{8906BA4B-B814-43A3-A2C2-22787978A76D}" srcOrd="1" destOrd="0" parTransId="{C80EAC5D-C1CB-425B-9942-1C262C8C5717}" sibTransId="{467BC1E1-A91D-4F7C-BDD2-32ED9E8CE47E}"/>
    <dgm:cxn modelId="{A57D6B9B-1FD5-48E9-9981-955EBD7E193A}" srcId="{85D48616-441A-49EF-BD2E-A5ACEA03401A}" destId="{E0413D91-534C-4748-B152-1C86FBD50588}" srcOrd="2" destOrd="0" parTransId="{59E2E5A7-11CA-4F5F-902B-CFD9140F1845}" sibTransId="{1DCC5C33-0308-443D-B9E9-67F1FA348F5A}"/>
    <dgm:cxn modelId="{C3F07A9C-7B1F-4711-ACFA-DD7A71E1D22E}" srcId="{85D48616-441A-49EF-BD2E-A5ACEA03401A}" destId="{88FBD1A1-3AD0-43BC-9CA0-A36870ACC9B3}" srcOrd="3" destOrd="0" parTransId="{EFA6533A-A241-4720-8300-074BAB765580}" sibTransId="{146F6A51-A56E-447F-A3AC-510ACA2193A0}"/>
    <dgm:cxn modelId="{353CF99C-EFAC-40D6-A581-AC19E754D1C4}" type="presOf" srcId="{53B4B1EC-1BFB-487D-AB75-9D2D0464F233}" destId="{36968D4F-DAB4-4C94-9155-71E6B997837D}" srcOrd="0" destOrd="0" presId="urn:microsoft.com/office/officeart/2008/layout/LinedList"/>
    <dgm:cxn modelId="{BD492FA0-5B4F-40FF-8FE8-317559CE17FF}" type="presOf" srcId="{C89F3DF3-96C4-48CA-A011-DCF60A141E7F}" destId="{9ED9B33D-3ECC-4DF3-9DC7-45FFF30B79B6}" srcOrd="0" destOrd="0" presId="urn:microsoft.com/office/officeart/2008/layout/LinedList"/>
    <dgm:cxn modelId="{B0ECD3A1-6E2B-4FC4-A241-6E1CFDD40316}" srcId="{C89F3DF3-96C4-48CA-A011-DCF60A141E7F}" destId="{D3BC0CFA-3CCC-4771-80B5-FC09D4863671}" srcOrd="2" destOrd="0" parTransId="{DF4CB11E-DCB3-4D73-BFE9-34AB4229A543}" sibTransId="{E9B15116-E3B9-4E40-A929-36462BE6D5D8}"/>
    <dgm:cxn modelId="{04F94DA3-7596-4FD4-9F87-7781E9266E97}" srcId="{7F7AE1F9-5D75-499A-B3F8-672C91126B1E}" destId="{FA930DCE-A6E2-43E2-9BE3-393256B85654}" srcOrd="0" destOrd="0" parTransId="{36EC871B-FA82-48C4-828A-BB2DE72643E7}" sibTransId="{28628A82-9827-4A52-8149-A2FEE3CD5EB9}"/>
    <dgm:cxn modelId="{1EE917A7-9A0D-4CB2-9E8C-365CC4CCE2F7}" type="presOf" srcId="{8906BA4B-B814-43A3-A2C2-22787978A76D}" destId="{31371D47-AE5F-4D1F-97DC-6A10EA8651C4}" srcOrd="0" destOrd="0" presId="urn:microsoft.com/office/officeart/2008/layout/LinedList"/>
    <dgm:cxn modelId="{E93D1CA9-95E4-486A-8148-3A22EEDDE92B}" srcId="{CE9CAE54-3A26-4DF9-880C-BC00EB9C872A}" destId="{4095AFF3-3DFF-4CDB-8EA1-86CBA8BF1B11}" srcOrd="1" destOrd="0" parTransId="{6243406D-609C-4B68-9F34-CB122169D97D}" sibTransId="{2BEEF350-8FF4-4373-8376-50D36E08A191}"/>
    <dgm:cxn modelId="{CE7B9DAD-96B0-4D33-BBF9-428C8DC56251}" srcId="{C89F3DF3-96C4-48CA-A011-DCF60A141E7F}" destId="{9D2F92B6-D741-453F-AF82-5A0C565C07B8}" srcOrd="1" destOrd="0" parTransId="{A3D89052-6003-4226-8F1F-C26B975E1635}" sibTransId="{EFE4EF6C-0621-4C2E-81BA-A9949587AD8D}"/>
    <dgm:cxn modelId="{A2C6ADB2-0DD1-4CD5-BAEC-E5DCCFBB214C}" type="presOf" srcId="{4208EABC-D0A7-437A-9A65-BA40AF627060}" destId="{F58A0FFC-3000-4B20-831F-A0C072741A1F}" srcOrd="0" destOrd="0" presId="urn:microsoft.com/office/officeart/2008/layout/LinedList"/>
    <dgm:cxn modelId="{9974B3B3-19F8-4A1E-90FD-71FBA1D3A148}" srcId="{85D48616-441A-49EF-BD2E-A5ACEA03401A}" destId="{7A139D11-9915-452C-BC0D-9AD2610BFC29}" srcOrd="9" destOrd="0" parTransId="{E17DA46B-3CAF-498A-8FEF-308FAA5AC3F6}" sibTransId="{7132B32D-30D4-4CBD-AB72-A616E9956900}"/>
    <dgm:cxn modelId="{8FEA0BB4-82F6-43FE-94FC-8FB7B67FD149}" type="presOf" srcId="{E0413D91-534C-4748-B152-1C86FBD50588}" destId="{076E195A-6AB9-4255-9F1C-02EC28A2CC59}" srcOrd="0" destOrd="0" presId="urn:microsoft.com/office/officeart/2008/layout/LinedList"/>
    <dgm:cxn modelId="{803515BD-E85C-4AFE-AD0E-24C8945AA13D}" type="presOf" srcId="{85D48616-441A-49EF-BD2E-A5ACEA03401A}" destId="{48BFEAB7-2A54-495F-8905-FE045A275B06}" srcOrd="0" destOrd="0" presId="urn:microsoft.com/office/officeart/2008/layout/LinedList"/>
    <dgm:cxn modelId="{A7BE1CC7-2C1C-4BE4-A3A9-BA5AD630C115}" type="presOf" srcId="{A657D8B8-A4ED-47F3-98A5-B53B907775B9}" destId="{B0A59C9E-8CC7-4AF9-90F3-A5E07BCA7DA8}" srcOrd="0" destOrd="0" presId="urn:microsoft.com/office/officeart/2008/layout/LinedList"/>
    <dgm:cxn modelId="{11D951C9-940E-4A5F-957E-085C1EE46ABA}" srcId="{4095AFF3-3DFF-4CDB-8EA1-86CBA8BF1B11}" destId="{53B4B1EC-1BFB-487D-AB75-9D2D0464F233}" srcOrd="0" destOrd="0" parTransId="{30B24DED-4305-4AD6-A10B-02901B4D6D47}" sibTransId="{A4161DAB-AF1C-49DC-80E1-6CF898D7600F}"/>
    <dgm:cxn modelId="{FCFF20D6-948E-4CDD-99CC-319EB95B7B58}" type="presOf" srcId="{1FA511DC-3130-43A7-B875-FF765FAF7624}" destId="{B810A6FC-593E-406E-8B09-7A5582519572}" srcOrd="0" destOrd="0" presId="urn:microsoft.com/office/officeart/2008/layout/LinedList"/>
    <dgm:cxn modelId="{9B07F3D9-D8C3-4CAC-A96D-C0F5B6B41EA0}" type="presOf" srcId="{2A0EF0B5-A8EC-406A-B9F8-356F33DABA0E}" destId="{9ED9B33D-3ECC-4DF3-9DC7-45FFF30B79B6}" srcOrd="0" destOrd="1" presId="urn:microsoft.com/office/officeart/2008/layout/LinedList"/>
    <dgm:cxn modelId="{950961DD-B914-47DE-A829-FCDC921628A5}" srcId="{85D48616-441A-49EF-BD2E-A5ACEA03401A}" destId="{C8F1A8BC-2003-4632-8244-429804A34B88}" srcOrd="7" destOrd="0" parTransId="{396C7BC0-28BE-4921-B92B-2EBE0B21A4D0}" sibTransId="{7C80A212-076C-4477-B417-C92B0A6CFC2C}"/>
    <dgm:cxn modelId="{5C49CAE2-8EDC-4240-91E9-5E9CD2121D8D}" srcId="{C89F3DF3-96C4-48CA-A011-DCF60A141E7F}" destId="{2A0EF0B5-A8EC-406A-B9F8-356F33DABA0E}" srcOrd="0" destOrd="0" parTransId="{E3B18833-19A9-4784-990E-E1DCFA1B4880}" sibTransId="{35E8223F-0FDC-4C7D-AAE6-EC1BDCA9FA7F}"/>
    <dgm:cxn modelId="{E86EF7E4-1195-4CC8-894C-CAD928A1B6F7}" srcId="{85D48616-441A-49EF-BD2E-A5ACEA03401A}" destId="{0D1ED2B0-6FC4-4FC9-B000-C113DDF23C5D}" srcOrd="10" destOrd="0" parTransId="{0D105682-6718-4F45-A408-BB9CAD22ACA5}" sibTransId="{3F6DB81B-B27F-4DB8-B72D-4EBA33C02525}"/>
    <dgm:cxn modelId="{56410FF5-2AE8-41CC-853F-92C9FFEAF186}" srcId="{D2D8B773-CB92-46E4-A232-A4A182583C07}" destId="{5EE195CB-0566-44D4-9DEE-0ABD8A137C0C}" srcOrd="0" destOrd="0" parTransId="{54F73E75-B55E-4CCD-8320-67E324CCC43E}" sibTransId="{51BB20ED-C204-486E-8EC5-227C8E7FB4E8}"/>
    <dgm:cxn modelId="{C76C47F8-965D-4CB0-B739-90981F2A0666}" type="presOf" srcId="{7A139D11-9915-452C-BC0D-9AD2610BFC29}" destId="{8300C494-E24D-4B3C-8734-B221D7FB9D97}" srcOrd="0" destOrd="0" presId="urn:microsoft.com/office/officeart/2008/layout/LinedList"/>
    <dgm:cxn modelId="{E7A90FFE-C1D2-4A53-9782-049622DB07E3}" srcId="{85D48616-441A-49EF-BD2E-A5ACEA03401A}" destId="{4208EABC-D0A7-437A-9A65-BA40AF627060}" srcOrd="5" destOrd="0" parTransId="{E85DA951-4400-45AA-9C04-10DB19292802}" sibTransId="{1858E9EA-B80E-4A83-A7D9-E677A291F984}"/>
    <dgm:cxn modelId="{0B37EB53-D6EB-46B1-8DA9-86A0594CE539}" type="presParOf" srcId="{1775E632-F939-49A6-B5C2-5367319E38E5}" destId="{18725067-BC41-47D2-A4B5-08C988509F01}" srcOrd="0" destOrd="0" presId="urn:microsoft.com/office/officeart/2008/layout/LinedList"/>
    <dgm:cxn modelId="{69147F13-F0BC-4F20-943C-E28C870882F6}" type="presParOf" srcId="{1775E632-F939-49A6-B5C2-5367319E38E5}" destId="{79ACCCB9-D892-4A53-B143-DD5922AF968B}" srcOrd="1" destOrd="0" presId="urn:microsoft.com/office/officeart/2008/layout/LinedList"/>
    <dgm:cxn modelId="{FE50B95D-31A6-4C31-BBF9-4D390D97863E}" type="presParOf" srcId="{79ACCCB9-D892-4A53-B143-DD5922AF968B}" destId="{6EB43A9D-FF43-4C41-9AB0-0579E65AC5BC}" srcOrd="0" destOrd="0" presId="urn:microsoft.com/office/officeart/2008/layout/LinedList"/>
    <dgm:cxn modelId="{1CF0E138-AA95-46F4-9049-99294ABA317F}" type="presParOf" srcId="{79ACCCB9-D892-4A53-B143-DD5922AF968B}" destId="{270DAB04-F778-4438-A67F-AC09D874EFFD}" srcOrd="1" destOrd="0" presId="urn:microsoft.com/office/officeart/2008/layout/LinedList"/>
    <dgm:cxn modelId="{EC526A1A-943C-4784-9026-5964CD063E64}" type="presParOf" srcId="{270DAB04-F778-4438-A67F-AC09D874EFFD}" destId="{C7FF09A7-6A1B-4706-B476-B6CA4C18A174}" srcOrd="0" destOrd="0" presId="urn:microsoft.com/office/officeart/2008/layout/LinedList"/>
    <dgm:cxn modelId="{01E09F1C-063E-47C6-923B-00B09009A8DC}" type="presParOf" srcId="{270DAB04-F778-4438-A67F-AC09D874EFFD}" destId="{A50260FD-702A-4FC0-BDC5-604B58D4D0BA}" srcOrd="1" destOrd="0" presId="urn:microsoft.com/office/officeart/2008/layout/LinedList"/>
    <dgm:cxn modelId="{BCC3111B-9868-48EE-84F0-39FFC9107D46}" type="presParOf" srcId="{A50260FD-702A-4FC0-BDC5-604B58D4D0BA}" destId="{00EF85C4-9412-4462-A80D-A14FF2AAC3A9}" srcOrd="0" destOrd="0" presId="urn:microsoft.com/office/officeart/2008/layout/LinedList"/>
    <dgm:cxn modelId="{01A77870-7F37-4E68-9F98-728883447943}" type="presParOf" srcId="{A50260FD-702A-4FC0-BDC5-604B58D4D0BA}" destId="{48BFEAB7-2A54-495F-8905-FE045A275B06}" srcOrd="1" destOrd="0" presId="urn:microsoft.com/office/officeart/2008/layout/LinedList"/>
    <dgm:cxn modelId="{8898F6D1-BA4B-4AF4-9759-20BA8237400C}" type="presParOf" srcId="{A50260FD-702A-4FC0-BDC5-604B58D4D0BA}" destId="{27436650-E8AE-4FE8-8C79-BB94E8E54AD7}" srcOrd="2" destOrd="0" presId="urn:microsoft.com/office/officeart/2008/layout/LinedList"/>
    <dgm:cxn modelId="{A1DDE3F7-B3FA-4887-B9BC-A53B0DFCFD02}" type="presParOf" srcId="{27436650-E8AE-4FE8-8C79-BB94E8E54AD7}" destId="{69118035-B6E9-4CB4-8691-64782728BB2D}" srcOrd="0" destOrd="0" presId="urn:microsoft.com/office/officeart/2008/layout/LinedList"/>
    <dgm:cxn modelId="{55A99F02-6947-4C2D-8611-8F78234C86D8}" type="presParOf" srcId="{69118035-B6E9-4CB4-8691-64782728BB2D}" destId="{847A804B-969E-4F0F-AF1B-BC7AED10003A}" srcOrd="0" destOrd="0" presId="urn:microsoft.com/office/officeart/2008/layout/LinedList"/>
    <dgm:cxn modelId="{3FE6DAFA-DE05-4840-B1B1-486F5063FEAB}" type="presParOf" srcId="{69118035-B6E9-4CB4-8691-64782728BB2D}" destId="{69871B26-9F6F-478F-8536-BB111126D243}" srcOrd="1" destOrd="0" presId="urn:microsoft.com/office/officeart/2008/layout/LinedList"/>
    <dgm:cxn modelId="{C623AA3F-5F13-4FCE-BE32-9C0533053319}" type="presParOf" srcId="{69118035-B6E9-4CB4-8691-64782728BB2D}" destId="{3177D49D-2EC2-46A9-9F17-DCD62CF07C46}" srcOrd="2" destOrd="0" presId="urn:microsoft.com/office/officeart/2008/layout/LinedList"/>
    <dgm:cxn modelId="{65C72E7B-0440-4822-B009-42B4350B3AE3}" type="presParOf" srcId="{27436650-E8AE-4FE8-8C79-BB94E8E54AD7}" destId="{2440C8A5-5C70-4661-8FF8-65D5B4D3904A}" srcOrd="1" destOrd="0" presId="urn:microsoft.com/office/officeart/2008/layout/LinedList"/>
    <dgm:cxn modelId="{C02586C8-BEF3-408C-97C8-C59DB41D0503}" type="presParOf" srcId="{27436650-E8AE-4FE8-8C79-BB94E8E54AD7}" destId="{6EDEA01B-D8D0-44C0-A936-80458EFB145D}" srcOrd="2" destOrd="0" presId="urn:microsoft.com/office/officeart/2008/layout/LinedList"/>
    <dgm:cxn modelId="{F3D07601-18AF-4CDB-9FB8-AA28FBCB1AC3}" type="presParOf" srcId="{6EDEA01B-D8D0-44C0-A936-80458EFB145D}" destId="{BAFDD540-77F6-46F7-8152-C563DA4745A8}" srcOrd="0" destOrd="0" presId="urn:microsoft.com/office/officeart/2008/layout/LinedList"/>
    <dgm:cxn modelId="{E2F7E502-5A54-4F28-8A74-A5B7213040A0}" type="presParOf" srcId="{6EDEA01B-D8D0-44C0-A936-80458EFB145D}" destId="{B810A6FC-593E-406E-8B09-7A5582519572}" srcOrd="1" destOrd="0" presId="urn:microsoft.com/office/officeart/2008/layout/LinedList"/>
    <dgm:cxn modelId="{9395D0FC-2C5E-4263-B4DB-983C08956C66}" type="presParOf" srcId="{6EDEA01B-D8D0-44C0-A936-80458EFB145D}" destId="{DBD8A017-2AE5-4837-B22F-7423AD1DD055}" srcOrd="2" destOrd="0" presId="urn:microsoft.com/office/officeart/2008/layout/LinedList"/>
    <dgm:cxn modelId="{045342CC-74F4-4820-9F0A-B4E998D82850}" type="presParOf" srcId="{27436650-E8AE-4FE8-8C79-BB94E8E54AD7}" destId="{10F7FDDF-A164-4F39-8E06-C4912CE4EF1D}" srcOrd="3" destOrd="0" presId="urn:microsoft.com/office/officeart/2008/layout/LinedList"/>
    <dgm:cxn modelId="{29F0CD82-729B-4E23-A2BE-495441CC1E6E}" type="presParOf" srcId="{27436650-E8AE-4FE8-8C79-BB94E8E54AD7}" destId="{F91C43CE-2E4B-43CB-BC1E-BD45A8647C23}" srcOrd="4" destOrd="0" presId="urn:microsoft.com/office/officeart/2008/layout/LinedList"/>
    <dgm:cxn modelId="{25FC4292-97ED-4D39-9F0E-2DC5485B5359}" type="presParOf" srcId="{F91C43CE-2E4B-43CB-BC1E-BD45A8647C23}" destId="{7F4EC113-41E0-4B44-866D-7BC161552B6A}" srcOrd="0" destOrd="0" presId="urn:microsoft.com/office/officeart/2008/layout/LinedList"/>
    <dgm:cxn modelId="{0C740C32-D04F-482F-BD2E-5DD4F6A48249}" type="presParOf" srcId="{F91C43CE-2E4B-43CB-BC1E-BD45A8647C23}" destId="{076E195A-6AB9-4255-9F1C-02EC28A2CC59}" srcOrd="1" destOrd="0" presId="urn:microsoft.com/office/officeart/2008/layout/LinedList"/>
    <dgm:cxn modelId="{6B3430FC-F7B0-4BD4-AFA8-A23154AAC96D}" type="presParOf" srcId="{F91C43CE-2E4B-43CB-BC1E-BD45A8647C23}" destId="{EF1BEDFF-E72D-48E6-9CA5-53215879B8F5}" srcOrd="2" destOrd="0" presId="urn:microsoft.com/office/officeart/2008/layout/LinedList"/>
    <dgm:cxn modelId="{5991CEAF-D94A-44E2-A031-F5259D037AC4}" type="presParOf" srcId="{27436650-E8AE-4FE8-8C79-BB94E8E54AD7}" destId="{C83B5E16-75BA-4F49-AD89-8446C6584429}" srcOrd="5" destOrd="0" presId="urn:microsoft.com/office/officeart/2008/layout/LinedList"/>
    <dgm:cxn modelId="{15ABAC8A-B490-491C-83A9-518967F7B4A9}" type="presParOf" srcId="{27436650-E8AE-4FE8-8C79-BB94E8E54AD7}" destId="{5733EB99-C346-4E7C-AFCB-B6F16579E921}" srcOrd="6" destOrd="0" presId="urn:microsoft.com/office/officeart/2008/layout/LinedList"/>
    <dgm:cxn modelId="{548480C4-03FF-4789-B999-04B2D315D22F}" type="presParOf" srcId="{5733EB99-C346-4E7C-AFCB-B6F16579E921}" destId="{13E02822-55AE-4785-A717-5E3BFC5BADC7}" srcOrd="0" destOrd="0" presId="urn:microsoft.com/office/officeart/2008/layout/LinedList"/>
    <dgm:cxn modelId="{60D81046-8D61-4A06-BAF5-9BF7B911C17D}" type="presParOf" srcId="{5733EB99-C346-4E7C-AFCB-B6F16579E921}" destId="{76933FB7-E86E-4836-AB3B-F29AB6696668}" srcOrd="1" destOrd="0" presId="urn:microsoft.com/office/officeart/2008/layout/LinedList"/>
    <dgm:cxn modelId="{436F778E-AB03-433D-B043-90D81A66C06B}" type="presParOf" srcId="{5733EB99-C346-4E7C-AFCB-B6F16579E921}" destId="{CBA439F9-4C88-4CE6-83F7-AC63A42A9750}" srcOrd="2" destOrd="0" presId="urn:microsoft.com/office/officeart/2008/layout/LinedList"/>
    <dgm:cxn modelId="{7F21BBE4-8BD8-4386-8F17-F72CE7E8F0FC}" type="presParOf" srcId="{27436650-E8AE-4FE8-8C79-BB94E8E54AD7}" destId="{E9A03862-514E-49D4-AF05-A92D4398962B}" srcOrd="7" destOrd="0" presId="urn:microsoft.com/office/officeart/2008/layout/LinedList"/>
    <dgm:cxn modelId="{1A59BA4A-C539-48FA-B0E6-A6644260D160}" type="presParOf" srcId="{27436650-E8AE-4FE8-8C79-BB94E8E54AD7}" destId="{7D68BA40-6AD2-4FF5-9894-E0FD2CF58FD7}" srcOrd="8" destOrd="0" presId="urn:microsoft.com/office/officeart/2008/layout/LinedList"/>
    <dgm:cxn modelId="{2C9B6D99-B3A8-4531-AE01-B6CF15DFDC98}" type="presParOf" srcId="{7D68BA40-6AD2-4FF5-9894-E0FD2CF58FD7}" destId="{B7574FC5-CECC-4A71-8415-7A1A0B7F334F}" srcOrd="0" destOrd="0" presId="urn:microsoft.com/office/officeart/2008/layout/LinedList"/>
    <dgm:cxn modelId="{2A7A51A8-389B-47A1-9DDD-C6CF5B51FA5B}" type="presParOf" srcId="{7D68BA40-6AD2-4FF5-9894-E0FD2CF58FD7}" destId="{F38EC2C4-0ECF-4779-AA56-897CBBAFF0A2}" srcOrd="1" destOrd="0" presId="urn:microsoft.com/office/officeart/2008/layout/LinedList"/>
    <dgm:cxn modelId="{248DC6B6-284A-4F49-9CC4-C5C6FF5B0BAB}" type="presParOf" srcId="{7D68BA40-6AD2-4FF5-9894-E0FD2CF58FD7}" destId="{9F38CF01-8BDC-4F11-A374-36F5BB6A4B0E}" srcOrd="2" destOrd="0" presId="urn:microsoft.com/office/officeart/2008/layout/LinedList"/>
    <dgm:cxn modelId="{6198CFAF-301F-4F26-947B-43267D0255E5}" type="presParOf" srcId="{27436650-E8AE-4FE8-8C79-BB94E8E54AD7}" destId="{61AC5508-3240-430F-9719-C7C7D0502422}" srcOrd="9" destOrd="0" presId="urn:microsoft.com/office/officeart/2008/layout/LinedList"/>
    <dgm:cxn modelId="{EB956EA8-CA8A-44D1-B602-451A88FAB5FF}" type="presParOf" srcId="{27436650-E8AE-4FE8-8C79-BB94E8E54AD7}" destId="{B2740C37-2DCC-4A64-8086-15C934664A36}" srcOrd="10" destOrd="0" presId="urn:microsoft.com/office/officeart/2008/layout/LinedList"/>
    <dgm:cxn modelId="{5DCF6AFF-1CBB-4B49-B293-1A98ACE98118}" type="presParOf" srcId="{B2740C37-2DCC-4A64-8086-15C934664A36}" destId="{C4FA4682-4EDD-435D-ACDE-20C992557709}" srcOrd="0" destOrd="0" presId="urn:microsoft.com/office/officeart/2008/layout/LinedList"/>
    <dgm:cxn modelId="{993D90D4-CB7A-4572-8CAF-2E2705CD63F3}" type="presParOf" srcId="{B2740C37-2DCC-4A64-8086-15C934664A36}" destId="{F58A0FFC-3000-4B20-831F-A0C072741A1F}" srcOrd="1" destOrd="0" presId="urn:microsoft.com/office/officeart/2008/layout/LinedList"/>
    <dgm:cxn modelId="{B3197281-A4AB-4030-BE0C-B3250EBCCFE8}" type="presParOf" srcId="{B2740C37-2DCC-4A64-8086-15C934664A36}" destId="{9700C10E-16F0-4592-9E0B-C83A7FB90D2D}" srcOrd="2" destOrd="0" presId="urn:microsoft.com/office/officeart/2008/layout/LinedList"/>
    <dgm:cxn modelId="{6C852C2C-9766-4397-B4C9-2645DA3A82E5}" type="presParOf" srcId="{27436650-E8AE-4FE8-8C79-BB94E8E54AD7}" destId="{E42F17DC-C685-494D-9FD4-67DEFB32DD47}" srcOrd="11" destOrd="0" presId="urn:microsoft.com/office/officeart/2008/layout/LinedList"/>
    <dgm:cxn modelId="{BC3DF8EB-7CB6-491B-B212-5809F5B1D467}" type="presParOf" srcId="{27436650-E8AE-4FE8-8C79-BB94E8E54AD7}" destId="{0149D851-642D-4783-AD79-3157BF27AAC9}" srcOrd="12" destOrd="0" presId="urn:microsoft.com/office/officeart/2008/layout/LinedList"/>
    <dgm:cxn modelId="{F0931C02-DE76-43DF-9572-735602E64A7C}" type="presParOf" srcId="{0149D851-642D-4783-AD79-3157BF27AAC9}" destId="{DE304A82-85CD-4D3A-BAE9-CB27CB354D08}" srcOrd="0" destOrd="0" presId="urn:microsoft.com/office/officeart/2008/layout/LinedList"/>
    <dgm:cxn modelId="{51BF8AE0-5F46-4E09-BF10-28B39E4062BE}" type="presParOf" srcId="{0149D851-642D-4783-AD79-3157BF27AAC9}" destId="{B0A59C9E-8CC7-4AF9-90F3-A5E07BCA7DA8}" srcOrd="1" destOrd="0" presId="urn:microsoft.com/office/officeart/2008/layout/LinedList"/>
    <dgm:cxn modelId="{A9A2C917-73F7-43A9-A037-24D1E1F2F1AD}" type="presParOf" srcId="{0149D851-642D-4783-AD79-3157BF27AAC9}" destId="{08B0703E-36DD-49D4-9057-93B0B5A12E76}" srcOrd="2" destOrd="0" presId="urn:microsoft.com/office/officeart/2008/layout/LinedList"/>
    <dgm:cxn modelId="{82619095-BE41-4D0E-8DEF-E9AEDB8A1787}" type="presParOf" srcId="{27436650-E8AE-4FE8-8C79-BB94E8E54AD7}" destId="{BF35FF03-B581-4B1C-88BA-C39318912AC3}" srcOrd="13" destOrd="0" presId="urn:microsoft.com/office/officeart/2008/layout/LinedList"/>
    <dgm:cxn modelId="{CAE9105A-9863-4531-9142-5D5F559227BE}" type="presParOf" srcId="{27436650-E8AE-4FE8-8C79-BB94E8E54AD7}" destId="{DDC326FD-ABCB-4CE0-BD09-E543D49546DB}" srcOrd="14" destOrd="0" presId="urn:microsoft.com/office/officeart/2008/layout/LinedList"/>
    <dgm:cxn modelId="{6E1EC1D5-4027-440B-AE08-C1B2EC60EDB4}" type="presParOf" srcId="{DDC326FD-ABCB-4CE0-BD09-E543D49546DB}" destId="{90043E5C-2E02-4FAD-B65D-71E03FA4A1A3}" srcOrd="0" destOrd="0" presId="urn:microsoft.com/office/officeart/2008/layout/LinedList"/>
    <dgm:cxn modelId="{14454CF1-879C-4901-B656-340F16E4E0AB}" type="presParOf" srcId="{DDC326FD-ABCB-4CE0-BD09-E543D49546DB}" destId="{6ED1064F-D6CF-4F20-A5A2-D3166470767C}" srcOrd="1" destOrd="0" presId="urn:microsoft.com/office/officeart/2008/layout/LinedList"/>
    <dgm:cxn modelId="{9ED3F7B3-E5E9-4187-ADFC-CD791CFC4A6B}" type="presParOf" srcId="{DDC326FD-ABCB-4CE0-BD09-E543D49546DB}" destId="{8E372DBE-B289-4F5D-8E61-2905AFDF388D}" srcOrd="2" destOrd="0" presId="urn:microsoft.com/office/officeart/2008/layout/LinedList"/>
    <dgm:cxn modelId="{765D3CCD-3EF2-463F-B78F-8EE1464D2B08}" type="presParOf" srcId="{27436650-E8AE-4FE8-8C79-BB94E8E54AD7}" destId="{58815292-3186-4E3F-897B-BAEA133DB951}" srcOrd="15" destOrd="0" presId="urn:microsoft.com/office/officeart/2008/layout/LinedList"/>
    <dgm:cxn modelId="{AAB51291-C4BD-47AB-BEE4-E6A7FB3A26A2}" type="presParOf" srcId="{27436650-E8AE-4FE8-8C79-BB94E8E54AD7}" destId="{5C920B7F-4A25-411B-BB8A-F9B36C51FAF4}" srcOrd="16" destOrd="0" presId="urn:microsoft.com/office/officeart/2008/layout/LinedList"/>
    <dgm:cxn modelId="{A96852A3-A658-4C20-940D-EEA616E2090D}" type="presParOf" srcId="{5C920B7F-4A25-411B-BB8A-F9B36C51FAF4}" destId="{E4C1E4BA-2019-4BE8-BE36-906A509BEEA0}" srcOrd="0" destOrd="0" presId="urn:microsoft.com/office/officeart/2008/layout/LinedList"/>
    <dgm:cxn modelId="{56128003-4B38-4E06-A77B-B499C7571FF6}" type="presParOf" srcId="{5C920B7F-4A25-411B-BB8A-F9B36C51FAF4}" destId="{505432F2-981B-46BD-95FF-2A31126E5275}" srcOrd="1" destOrd="0" presId="urn:microsoft.com/office/officeart/2008/layout/LinedList"/>
    <dgm:cxn modelId="{795E3228-12FC-41FE-955B-C47DAFDC9F0F}" type="presParOf" srcId="{5C920B7F-4A25-411B-BB8A-F9B36C51FAF4}" destId="{108C2405-8FFC-4B9A-AB95-7D4E5AA37650}" srcOrd="2" destOrd="0" presId="urn:microsoft.com/office/officeart/2008/layout/LinedList"/>
    <dgm:cxn modelId="{7863F8BC-E2C4-497D-9393-65E1B996A465}" type="presParOf" srcId="{27436650-E8AE-4FE8-8C79-BB94E8E54AD7}" destId="{F8AC34F7-C402-4A1C-95C0-43E7D74A043F}" srcOrd="17" destOrd="0" presId="urn:microsoft.com/office/officeart/2008/layout/LinedList"/>
    <dgm:cxn modelId="{D1983007-6D14-420F-9E7F-9FD57515C361}" type="presParOf" srcId="{27436650-E8AE-4FE8-8C79-BB94E8E54AD7}" destId="{DCCDDD8B-E0D4-4493-A073-4FFA6C3B7B1A}" srcOrd="18" destOrd="0" presId="urn:microsoft.com/office/officeart/2008/layout/LinedList"/>
    <dgm:cxn modelId="{94DD4808-8A89-4173-9FB1-ECAD8BEDFDB6}" type="presParOf" srcId="{DCCDDD8B-E0D4-4493-A073-4FFA6C3B7B1A}" destId="{150A0F89-C358-4533-85CE-93A58D8E67C0}" srcOrd="0" destOrd="0" presId="urn:microsoft.com/office/officeart/2008/layout/LinedList"/>
    <dgm:cxn modelId="{525B4305-8499-4DD8-B5BF-38460721F93F}" type="presParOf" srcId="{DCCDDD8B-E0D4-4493-A073-4FFA6C3B7B1A}" destId="{8300C494-E24D-4B3C-8734-B221D7FB9D97}" srcOrd="1" destOrd="0" presId="urn:microsoft.com/office/officeart/2008/layout/LinedList"/>
    <dgm:cxn modelId="{9C6F6B89-4519-4FAC-A2F8-7071D92B985E}" type="presParOf" srcId="{DCCDDD8B-E0D4-4493-A073-4FFA6C3B7B1A}" destId="{E13AA6C8-A6E5-499B-960B-1DAAE62D2029}" srcOrd="2" destOrd="0" presId="urn:microsoft.com/office/officeart/2008/layout/LinedList"/>
    <dgm:cxn modelId="{BF5BB804-3A43-440A-9BDD-0B2C7DF5E788}" type="presParOf" srcId="{27436650-E8AE-4FE8-8C79-BB94E8E54AD7}" destId="{A5D4B60A-22B1-4694-B59F-38F28ACEFF5E}" srcOrd="19" destOrd="0" presId="urn:microsoft.com/office/officeart/2008/layout/LinedList"/>
    <dgm:cxn modelId="{825ACAC1-31A9-41AB-B7E3-91306CE808DA}" type="presParOf" srcId="{27436650-E8AE-4FE8-8C79-BB94E8E54AD7}" destId="{907EB903-3E21-4962-8209-CF6B7AD920E2}" srcOrd="20" destOrd="0" presId="urn:microsoft.com/office/officeart/2008/layout/LinedList"/>
    <dgm:cxn modelId="{7664A8C5-F5A8-4E72-8BE0-FFCBBAC6363B}" type="presParOf" srcId="{907EB903-3E21-4962-8209-CF6B7AD920E2}" destId="{AED3C087-3288-44C8-B45B-D8F86AE31559}" srcOrd="0" destOrd="0" presId="urn:microsoft.com/office/officeart/2008/layout/LinedList"/>
    <dgm:cxn modelId="{7D89FE02-4A75-4B79-8388-D909D61EFED8}" type="presParOf" srcId="{907EB903-3E21-4962-8209-CF6B7AD920E2}" destId="{BC37BC67-B0BE-4E64-90FA-FCDCC6BCF0F1}" srcOrd="1" destOrd="0" presId="urn:microsoft.com/office/officeart/2008/layout/LinedList"/>
    <dgm:cxn modelId="{73526B81-9322-4A1F-A47F-B3FD6BF812CD}" type="presParOf" srcId="{907EB903-3E21-4962-8209-CF6B7AD920E2}" destId="{3528A3AC-60AB-4CF5-9910-FF7403A87642}" srcOrd="2" destOrd="0" presId="urn:microsoft.com/office/officeart/2008/layout/LinedList"/>
    <dgm:cxn modelId="{316F4137-2EDA-4809-A1F1-23421AF46B3B}" type="presParOf" srcId="{270DAB04-F778-4438-A67F-AC09D874EFFD}" destId="{9BFB0FCC-D73C-443D-8DD9-307F25AE19EF}" srcOrd="2" destOrd="0" presId="urn:microsoft.com/office/officeart/2008/layout/LinedList"/>
    <dgm:cxn modelId="{0BE9C8AA-5162-4D71-AD82-DAF104EA06F2}" type="presParOf" srcId="{270DAB04-F778-4438-A67F-AC09D874EFFD}" destId="{12E59545-7989-4058-95C3-F430BDBBA31F}" srcOrd="3" destOrd="0" presId="urn:microsoft.com/office/officeart/2008/layout/LinedList"/>
    <dgm:cxn modelId="{8FEC2D63-D2BB-48BD-A6FC-B94789D17A7B}" type="presParOf" srcId="{270DAB04-F778-4438-A67F-AC09D874EFFD}" destId="{5A53A2CD-C0F7-442E-833C-02EB89A597B8}" srcOrd="4" destOrd="0" presId="urn:microsoft.com/office/officeart/2008/layout/LinedList"/>
    <dgm:cxn modelId="{F82ADE71-B5C5-42DC-A8F9-2A61E3287E53}" type="presParOf" srcId="{5A53A2CD-C0F7-442E-833C-02EB89A597B8}" destId="{69191F80-2C78-4521-B8DB-8B53B91E77BD}" srcOrd="0" destOrd="0" presId="urn:microsoft.com/office/officeart/2008/layout/LinedList"/>
    <dgm:cxn modelId="{507FAF1A-F766-43BF-BB95-8195B14B0AC7}" type="presParOf" srcId="{5A53A2CD-C0F7-442E-833C-02EB89A597B8}" destId="{3AEE4895-DC33-4AA5-AFF8-87C826640DEE}" srcOrd="1" destOrd="0" presId="urn:microsoft.com/office/officeart/2008/layout/LinedList"/>
    <dgm:cxn modelId="{E058058C-DCC3-4359-A742-779FFB67FC22}" type="presParOf" srcId="{5A53A2CD-C0F7-442E-833C-02EB89A597B8}" destId="{8258B880-1604-4641-9F91-5055F2039579}" srcOrd="2" destOrd="0" presId="urn:microsoft.com/office/officeart/2008/layout/LinedList"/>
    <dgm:cxn modelId="{B9C26B43-7A4F-47BE-89DC-28EB334094D1}" type="presParOf" srcId="{8258B880-1604-4641-9F91-5055F2039579}" destId="{4C067A9B-4CE4-491F-8FB7-DE72C2B04C04}" srcOrd="0" destOrd="0" presId="urn:microsoft.com/office/officeart/2008/layout/LinedList"/>
    <dgm:cxn modelId="{8B81BA75-C004-45B7-96DB-CB8ADA5D3158}" type="presParOf" srcId="{4C067A9B-4CE4-491F-8FB7-DE72C2B04C04}" destId="{681B1DF5-350D-445D-A4E9-4C2844BC2FBD}" srcOrd="0" destOrd="0" presId="urn:microsoft.com/office/officeart/2008/layout/LinedList"/>
    <dgm:cxn modelId="{A2B39BA0-EECF-495B-A917-043B8C0E8DC4}" type="presParOf" srcId="{4C067A9B-4CE4-491F-8FB7-DE72C2B04C04}" destId="{7613545C-63F1-410F-A411-178F10B350FD}" srcOrd="1" destOrd="0" presId="urn:microsoft.com/office/officeart/2008/layout/LinedList"/>
    <dgm:cxn modelId="{20451151-6C7D-4B66-9396-46A4D633D6E6}" type="presParOf" srcId="{4C067A9B-4CE4-491F-8FB7-DE72C2B04C04}" destId="{78F6F126-5821-422B-BA00-DE6413236646}" srcOrd="2" destOrd="0" presId="urn:microsoft.com/office/officeart/2008/layout/LinedList"/>
    <dgm:cxn modelId="{75C8BF8C-C101-41D4-AB32-ADC1FB6654C8}" type="presParOf" srcId="{78F6F126-5821-422B-BA00-DE6413236646}" destId="{B5AEC1C2-1933-4862-A076-293BFBC90665}" srcOrd="0" destOrd="0" presId="urn:microsoft.com/office/officeart/2008/layout/LinedList"/>
    <dgm:cxn modelId="{05E919F8-EAB4-44CE-93A4-AC080C134971}" type="presParOf" srcId="{B5AEC1C2-1933-4862-A076-293BFBC90665}" destId="{B1971BDA-43FA-4D3F-89F7-155501793D6F}" srcOrd="0" destOrd="0" presId="urn:microsoft.com/office/officeart/2008/layout/LinedList"/>
    <dgm:cxn modelId="{DA1FAAA7-88FB-49CF-811A-FB5DDFB49981}" type="presParOf" srcId="{B5AEC1C2-1933-4862-A076-293BFBC90665}" destId="{1835575B-B82D-480C-8148-BECBF51750F4}" srcOrd="1" destOrd="0" presId="urn:microsoft.com/office/officeart/2008/layout/LinedList"/>
    <dgm:cxn modelId="{EDEB5FE6-18ED-47BB-B0BE-5EA5990DD2CB}" type="presParOf" srcId="{78F6F126-5821-422B-BA00-DE6413236646}" destId="{121436D3-5FBD-4543-8212-1C6004789AAF}" srcOrd="1" destOrd="0" presId="urn:microsoft.com/office/officeart/2008/layout/LinedList"/>
    <dgm:cxn modelId="{54688CAD-E15A-4EF7-8D62-0E5031FCFC78}" type="presParOf" srcId="{121436D3-5FBD-4543-8212-1C6004789AAF}" destId="{32FD24F3-E0C0-453C-B79C-2DA5DCB8462C}" srcOrd="0" destOrd="0" presId="urn:microsoft.com/office/officeart/2008/layout/LinedList"/>
    <dgm:cxn modelId="{D2409411-E7FF-476E-A585-F6BF2FBC2194}" type="presParOf" srcId="{121436D3-5FBD-4543-8212-1C6004789AAF}" destId="{31371D47-AE5F-4D1F-97DC-6A10EA8651C4}" srcOrd="1" destOrd="0" presId="urn:microsoft.com/office/officeart/2008/layout/LinedList"/>
    <dgm:cxn modelId="{EF56E445-51C9-4299-A359-812006D12EE6}" type="presParOf" srcId="{78F6F126-5821-422B-BA00-DE6413236646}" destId="{633438AA-11F4-458F-8DC1-DDF7599BC20C}" srcOrd="2" destOrd="0" presId="urn:microsoft.com/office/officeart/2008/layout/LinedList"/>
    <dgm:cxn modelId="{D6079768-DFC0-4EA5-984A-E5C629B7809C}" type="presParOf" srcId="{633438AA-11F4-458F-8DC1-DDF7599BC20C}" destId="{38591F44-8674-4264-95B0-87EBAE3AD278}" srcOrd="0" destOrd="0" presId="urn:microsoft.com/office/officeart/2008/layout/LinedList"/>
    <dgm:cxn modelId="{9B4E8DE2-C963-43A5-AC7A-59B3A006A8BA}" type="presParOf" srcId="{633438AA-11F4-458F-8DC1-DDF7599BC20C}" destId="{9ED9B33D-3ECC-4DF3-9DC7-45FFF30B79B6}" srcOrd="1" destOrd="0" presId="urn:microsoft.com/office/officeart/2008/layout/LinedList"/>
    <dgm:cxn modelId="{2962FA15-034B-4C79-B3CA-D11686CF9413}" type="presParOf" srcId="{8258B880-1604-4641-9F91-5055F2039579}" destId="{DA413C6D-653E-4573-AFEB-8CD6EB539BC7}" srcOrd="1" destOrd="0" presId="urn:microsoft.com/office/officeart/2008/layout/LinedList"/>
    <dgm:cxn modelId="{CD54468E-0134-4AAB-8778-0A5DD2E78CAD}" type="presParOf" srcId="{8258B880-1604-4641-9F91-5055F2039579}" destId="{B4BDEB24-B0AD-4DAC-B2F5-34B121434711}" srcOrd="2" destOrd="0" presId="urn:microsoft.com/office/officeart/2008/layout/LinedList"/>
    <dgm:cxn modelId="{F5EE0CCD-1CF5-448E-807B-57F0B4FC6F8D}" type="presParOf" srcId="{B4BDEB24-B0AD-4DAC-B2F5-34B121434711}" destId="{A03873CD-2495-4B56-A668-29B68D215053}" srcOrd="0" destOrd="0" presId="urn:microsoft.com/office/officeart/2008/layout/LinedList"/>
    <dgm:cxn modelId="{D292C62C-7D2A-4527-AD5C-543E39084DAC}" type="presParOf" srcId="{B4BDEB24-B0AD-4DAC-B2F5-34B121434711}" destId="{0CFE2976-BD2E-4609-873E-8C815D62F406}" srcOrd="1" destOrd="0" presId="urn:microsoft.com/office/officeart/2008/layout/LinedList"/>
    <dgm:cxn modelId="{46137E60-2AE0-4D41-AB80-E5FC7B84AB1C}" type="presParOf" srcId="{B4BDEB24-B0AD-4DAC-B2F5-34B121434711}" destId="{AEAFC5C6-0960-4F6F-B12F-21104C32A5FD}" srcOrd="2" destOrd="0" presId="urn:microsoft.com/office/officeart/2008/layout/LinedList"/>
    <dgm:cxn modelId="{C56CC45A-816F-423C-8C08-0C8344D86423}" type="presParOf" srcId="{AEAFC5C6-0960-4F6F-B12F-21104C32A5FD}" destId="{C7D585C3-BCFF-4B7A-A710-EA8EA16C5FD1}" srcOrd="0" destOrd="0" presId="urn:microsoft.com/office/officeart/2008/layout/LinedList"/>
    <dgm:cxn modelId="{F964B82A-2A69-4B70-8F81-3CFDFDA934ED}" type="presParOf" srcId="{C7D585C3-BCFF-4B7A-A710-EA8EA16C5FD1}" destId="{A485E4BA-F6CF-4494-A30D-4F43B242CCDF}" srcOrd="0" destOrd="0" presId="urn:microsoft.com/office/officeart/2008/layout/LinedList"/>
    <dgm:cxn modelId="{0D7795E6-2208-4974-809C-7DD5F6C08EC6}" type="presParOf" srcId="{C7D585C3-BCFF-4B7A-A710-EA8EA16C5FD1}" destId="{36968D4F-DAB4-4C94-9155-71E6B997837D}" srcOrd="1" destOrd="0" presId="urn:microsoft.com/office/officeart/2008/layout/LinedList"/>
    <dgm:cxn modelId="{414F1D6C-ACD7-401F-9822-CF2E129B3CCB}" type="presParOf" srcId="{AEAFC5C6-0960-4F6F-B12F-21104C32A5FD}" destId="{7E83C5CD-892C-4737-953A-4777DB0A7F6C}" srcOrd="1" destOrd="0" presId="urn:microsoft.com/office/officeart/2008/layout/LinedList"/>
    <dgm:cxn modelId="{031E92A9-5668-4B32-867E-B222F01EDD1F}" type="presParOf" srcId="{7E83C5CD-892C-4737-953A-4777DB0A7F6C}" destId="{396DEE5F-CEF8-4662-9FF5-6D71C7136DD4}" srcOrd="0" destOrd="0" presId="urn:microsoft.com/office/officeart/2008/layout/LinedList"/>
    <dgm:cxn modelId="{76E1A02C-2E68-4954-B1D1-8150F6C3BEF6}" type="presParOf" srcId="{7E83C5CD-892C-4737-953A-4777DB0A7F6C}" destId="{B5D7DB46-CF63-4996-A550-A99EBEBD733E}" srcOrd="1" destOrd="0" presId="urn:microsoft.com/office/officeart/2008/layout/LinedList"/>
    <dgm:cxn modelId="{38F10DC2-D371-45DA-978B-5D3C0C62D3F8}" type="presParOf" srcId="{AEAFC5C6-0960-4F6F-B12F-21104C32A5FD}" destId="{B3BC5DE4-3DBC-49A9-B031-C8C19EE9245A}" srcOrd="2" destOrd="0" presId="urn:microsoft.com/office/officeart/2008/layout/LinedList"/>
    <dgm:cxn modelId="{A034B833-AA57-439B-AF4D-67A53182ECCA}" type="presParOf" srcId="{B3BC5DE4-3DBC-49A9-B031-C8C19EE9245A}" destId="{8E17768F-3F39-411D-8300-A10CB9304E0D}" srcOrd="0" destOrd="0" presId="urn:microsoft.com/office/officeart/2008/layout/LinedList"/>
    <dgm:cxn modelId="{D34C0F2D-7EA3-44B8-9866-EA25D09C1815}" type="presParOf" srcId="{B3BC5DE4-3DBC-49A9-B031-C8C19EE9245A}" destId="{E0E6E7EF-1014-4EE5-B806-193999641E16}" srcOrd="1" destOrd="0" presId="urn:microsoft.com/office/officeart/2008/layout/LinedList"/>
    <dgm:cxn modelId="{5B32EBEC-ED6D-4F01-9D3F-44603419B193}" type="presParOf" srcId="{AEAFC5C6-0960-4F6F-B12F-21104C32A5FD}" destId="{1139F68E-2F77-4E85-824F-6983485338F6}" srcOrd="3" destOrd="0" presId="urn:microsoft.com/office/officeart/2008/layout/LinedList"/>
    <dgm:cxn modelId="{86B61BC8-D260-42C6-A3AD-8E2B31909074}" type="presParOf" srcId="{1139F68E-2F77-4E85-824F-6983485338F6}" destId="{9DFB1E64-EB1F-48B3-96F8-C2A33E4A5FA1}" srcOrd="0" destOrd="0" presId="urn:microsoft.com/office/officeart/2008/layout/LinedList"/>
    <dgm:cxn modelId="{8BE9FF49-6F3E-42FF-A4C5-EED132E747EC}" type="presParOf" srcId="{1139F68E-2F77-4E85-824F-6983485338F6}" destId="{4B0B9909-0C5E-44BE-BE97-FF5A125025E6}" srcOrd="1" destOrd="0" presId="urn:microsoft.com/office/officeart/2008/layout/LinedList"/>
    <dgm:cxn modelId="{70E34726-1B88-49EF-B2B2-89398ADD6298}" type="presParOf" srcId="{270DAB04-F778-4438-A67F-AC09D874EFFD}" destId="{82ABBEEA-9402-4CAC-A086-E655C7D02DE2}" srcOrd="5" destOrd="0" presId="urn:microsoft.com/office/officeart/2008/layout/LinedList"/>
    <dgm:cxn modelId="{81E1985D-92FF-4616-AFDE-3986182E63FE}" type="presParOf" srcId="{270DAB04-F778-4438-A67F-AC09D874EFFD}" destId="{69A401B8-6A2D-4FD5-9334-37330B535860}"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79F75B-3942-4996-BCCC-ACEE1B5EFD99}">
      <dsp:nvSpPr>
        <dsp:cNvPr id="0" name=""/>
        <dsp:cNvSpPr/>
      </dsp:nvSpPr>
      <dsp:spPr>
        <a:xfrm>
          <a:off x="1383029" y="897546"/>
          <a:ext cx="91440" cy="313416"/>
        </a:xfrm>
        <a:custGeom>
          <a:avLst/>
          <a:gdLst/>
          <a:ahLst/>
          <a:cxnLst/>
          <a:rect l="0" t="0" r="0" b="0"/>
          <a:pathLst>
            <a:path>
              <a:moveTo>
                <a:pt x="45720" y="0"/>
              </a:moveTo>
              <a:lnTo>
                <a:pt x="45720" y="313416"/>
              </a:lnTo>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20149" y="1052534"/>
        <a:ext cx="17200" cy="3440"/>
      </dsp:txXfrm>
    </dsp:sp>
    <dsp:sp modelId="{65ECFE52-4ACE-46C1-A447-9949306A8691}">
      <dsp:nvSpPr>
        <dsp:cNvPr id="0" name=""/>
        <dsp:cNvSpPr/>
      </dsp:nvSpPr>
      <dsp:spPr>
        <a:xfrm>
          <a:off x="680888" y="1912"/>
          <a:ext cx="1495722" cy="89743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Unit Testing</a:t>
          </a:r>
        </a:p>
      </dsp:txBody>
      <dsp:txXfrm>
        <a:off x="680888" y="1912"/>
        <a:ext cx="1495722" cy="897433"/>
      </dsp:txXfrm>
    </dsp:sp>
    <dsp:sp modelId="{85C5F7CE-2DBD-4207-8524-BB8A211C74B3}">
      <dsp:nvSpPr>
        <dsp:cNvPr id="0" name=""/>
        <dsp:cNvSpPr/>
      </dsp:nvSpPr>
      <dsp:spPr>
        <a:xfrm>
          <a:off x="1383029" y="2138996"/>
          <a:ext cx="91440" cy="313416"/>
        </a:xfrm>
        <a:custGeom>
          <a:avLst/>
          <a:gdLst/>
          <a:ahLst/>
          <a:cxnLst/>
          <a:rect l="0" t="0" r="0" b="0"/>
          <a:pathLst>
            <a:path>
              <a:moveTo>
                <a:pt x="45720" y="0"/>
              </a:moveTo>
              <a:lnTo>
                <a:pt x="45720" y="313416"/>
              </a:lnTo>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20149" y="2293984"/>
        <a:ext cx="17200" cy="3440"/>
      </dsp:txXfrm>
    </dsp:sp>
    <dsp:sp modelId="{59D3CAC0-54BB-4A0B-8B48-0057F8B422B6}">
      <dsp:nvSpPr>
        <dsp:cNvPr id="0" name=""/>
        <dsp:cNvSpPr/>
      </dsp:nvSpPr>
      <dsp:spPr>
        <a:xfrm>
          <a:off x="680888" y="1243362"/>
          <a:ext cx="1495722" cy="897433"/>
        </a:xfrm>
        <a:prstGeom prst="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Integration Testing</a:t>
          </a:r>
        </a:p>
      </dsp:txBody>
      <dsp:txXfrm>
        <a:off x="680888" y="1243362"/>
        <a:ext cx="1495722" cy="897433"/>
      </dsp:txXfrm>
    </dsp:sp>
    <dsp:sp modelId="{D297F6D5-5A19-4D08-A288-06F2C2D87108}">
      <dsp:nvSpPr>
        <dsp:cNvPr id="0" name=""/>
        <dsp:cNvSpPr/>
      </dsp:nvSpPr>
      <dsp:spPr>
        <a:xfrm>
          <a:off x="1383029" y="3380446"/>
          <a:ext cx="91440" cy="315329"/>
        </a:xfrm>
        <a:custGeom>
          <a:avLst/>
          <a:gdLst/>
          <a:ahLst/>
          <a:cxnLst/>
          <a:rect l="0" t="0" r="0" b="0"/>
          <a:pathLst>
            <a:path>
              <a:moveTo>
                <a:pt x="45720" y="0"/>
              </a:moveTo>
              <a:lnTo>
                <a:pt x="45720" y="315329"/>
              </a:lnTo>
            </a:path>
          </a:pathLst>
        </a:custGeom>
        <a:noFill/>
        <a:ln w="25400" cap="flat" cmpd="sng" algn="ctr">
          <a:solidFill>
            <a:scrgbClr r="0" g="0" b="0">
              <a:shade val="95000"/>
              <a:satMod val="105000"/>
            </a:scrgb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20101" y="3536390"/>
        <a:ext cx="17296" cy="3440"/>
      </dsp:txXfrm>
    </dsp:sp>
    <dsp:sp modelId="{54AA93C6-E49A-41F4-AE57-22CFD394FC48}">
      <dsp:nvSpPr>
        <dsp:cNvPr id="0" name=""/>
        <dsp:cNvSpPr/>
      </dsp:nvSpPr>
      <dsp:spPr>
        <a:xfrm>
          <a:off x="680888" y="2484812"/>
          <a:ext cx="1495722" cy="897433"/>
        </a:xfrm>
        <a:prstGeom prst="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Alpha Testing</a:t>
          </a:r>
        </a:p>
      </dsp:txBody>
      <dsp:txXfrm>
        <a:off x="680888" y="2484812"/>
        <a:ext cx="1495722" cy="897433"/>
      </dsp:txXfrm>
    </dsp:sp>
    <dsp:sp modelId="{15BA1097-3655-4221-B596-C8905E31FDBB}">
      <dsp:nvSpPr>
        <dsp:cNvPr id="0" name=""/>
        <dsp:cNvSpPr/>
      </dsp:nvSpPr>
      <dsp:spPr>
        <a:xfrm>
          <a:off x="680888" y="3728175"/>
          <a:ext cx="1495722" cy="897433"/>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Beta Testing</a:t>
          </a:r>
        </a:p>
      </dsp:txBody>
      <dsp:txXfrm>
        <a:off x="680888" y="3728175"/>
        <a:ext cx="1495722" cy="897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25067-BC41-47D2-A4B5-08C988509F01}">
      <dsp:nvSpPr>
        <dsp:cNvPr id="0" name=""/>
        <dsp:cNvSpPr/>
      </dsp:nvSpPr>
      <dsp:spPr>
        <a:xfrm>
          <a:off x="0" y="0"/>
          <a:ext cx="11811000" cy="0"/>
        </a:xfrm>
        <a:prstGeom prst="line">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43A9D-FF43-4C41-9AB0-0579E65AC5BC}">
      <dsp:nvSpPr>
        <dsp:cNvPr id="0" name=""/>
        <dsp:cNvSpPr/>
      </dsp:nvSpPr>
      <dsp:spPr>
        <a:xfrm>
          <a:off x="0" y="0"/>
          <a:ext cx="2362199" cy="5181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Defect Elimination</a:t>
          </a:r>
        </a:p>
      </dsp:txBody>
      <dsp:txXfrm>
        <a:off x="0" y="0"/>
        <a:ext cx="2362199" cy="5181600"/>
      </dsp:txXfrm>
    </dsp:sp>
    <dsp:sp modelId="{48BFEAB7-2A54-495F-8905-FE045A275B06}">
      <dsp:nvSpPr>
        <dsp:cNvPr id="0" name=""/>
        <dsp:cNvSpPr/>
      </dsp:nvSpPr>
      <dsp:spPr>
        <a:xfrm>
          <a:off x="2539364" y="120431"/>
          <a:ext cx="2971647" cy="240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Defect Prevention</a:t>
          </a:r>
        </a:p>
      </dsp:txBody>
      <dsp:txXfrm>
        <a:off x="2539364" y="120431"/>
        <a:ext cx="2971647" cy="2408634"/>
      </dsp:txXfrm>
    </dsp:sp>
    <dsp:sp modelId="{69871B26-9F6F-478F-8536-BB111126D243}">
      <dsp:nvSpPr>
        <dsp:cNvPr id="0" name=""/>
        <dsp:cNvSpPr/>
      </dsp:nvSpPr>
      <dsp:spPr>
        <a:xfrm>
          <a:off x="5688177" y="120431"/>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Process Guides</a:t>
          </a:r>
        </a:p>
      </dsp:txBody>
      <dsp:txXfrm>
        <a:off x="5688177" y="120431"/>
        <a:ext cx="2971647" cy="218752"/>
      </dsp:txXfrm>
    </dsp:sp>
    <dsp:sp modelId="{2440C8A5-5C70-4661-8FF8-65D5B4D3904A}">
      <dsp:nvSpPr>
        <dsp:cNvPr id="0" name=""/>
        <dsp:cNvSpPr/>
      </dsp:nvSpPr>
      <dsp:spPr>
        <a:xfrm>
          <a:off x="5511012" y="339184"/>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10A6FC-593E-406E-8B09-7A5582519572}">
      <dsp:nvSpPr>
        <dsp:cNvPr id="0" name=""/>
        <dsp:cNvSpPr/>
      </dsp:nvSpPr>
      <dsp:spPr>
        <a:xfrm>
          <a:off x="5688177" y="339184"/>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Analysis and Design Methods</a:t>
          </a:r>
        </a:p>
      </dsp:txBody>
      <dsp:txXfrm>
        <a:off x="5688177" y="339184"/>
        <a:ext cx="2971647" cy="218752"/>
      </dsp:txXfrm>
    </dsp:sp>
    <dsp:sp modelId="{10F7FDDF-A164-4F39-8E06-C4912CE4EF1D}">
      <dsp:nvSpPr>
        <dsp:cNvPr id="0" name=""/>
        <dsp:cNvSpPr/>
      </dsp:nvSpPr>
      <dsp:spPr>
        <a:xfrm>
          <a:off x="5511012" y="557937"/>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76E195A-6AB9-4255-9F1C-02EC28A2CC59}">
      <dsp:nvSpPr>
        <dsp:cNvPr id="0" name=""/>
        <dsp:cNvSpPr/>
      </dsp:nvSpPr>
      <dsp:spPr>
        <a:xfrm>
          <a:off x="5688177" y="557937"/>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Reference Architectures</a:t>
          </a:r>
        </a:p>
      </dsp:txBody>
      <dsp:txXfrm>
        <a:off x="5688177" y="557937"/>
        <a:ext cx="2971647" cy="218752"/>
      </dsp:txXfrm>
    </dsp:sp>
    <dsp:sp modelId="{C83B5E16-75BA-4F49-AD89-8446C6584429}">
      <dsp:nvSpPr>
        <dsp:cNvPr id="0" name=""/>
        <dsp:cNvSpPr/>
      </dsp:nvSpPr>
      <dsp:spPr>
        <a:xfrm>
          <a:off x="5511012" y="776690"/>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6933FB7-E86E-4836-AB3B-F29AB6696668}">
      <dsp:nvSpPr>
        <dsp:cNvPr id="0" name=""/>
        <dsp:cNvSpPr/>
      </dsp:nvSpPr>
      <dsp:spPr>
        <a:xfrm>
          <a:off x="5688177" y="776690"/>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Design Patterns</a:t>
          </a:r>
        </a:p>
      </dsp:txBody>
      <dsp:txXfrm>
        <a:off x="5688177" y="776690"/>
        <a:ext cx="2971647" cy="218752"/>
      </dsp:txXfrm>
    </dsp:sp>
    <dsp:sp modelId="{E9A03862-514E-49D4-AF05-A92D4398962B}">
      <dsp:nvSpPr>
        <dsp:cNvPr id="0" name=""/>
        <dsp:cNvSpPr/>
      </dsp:nvSpPr>
      <dsp:spPr>
        <a:xfrm>
          <a:off x="5511012" y="995443"/>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8EC2C4-0ECF-4779-AA56-897CBBAFF0A2}">
      <dsp:nvSpPr>
        <dsp:cNvPr id="0" name=""/>
        <dsp:cNvSpPr/>
      </dsp:nvSpPr>
      <dsp:spPr>
        <a:xfrm>
          <a:off x="5688177" y="995443"/>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Data Structures and Algorithms</a:t>
          </a:r>
        </a:p>
      </dsp:txBody>
      <dsp:txXfrm>
        <a:off x="5688177" y="995443"/>
        <a:ext cx="2971647" cy="218752"/>
      </dsp:txXfrm>
    </dsp:sp>
    <dsp:sp modelId="{61AC5508-3240-430F-9719-C7C7D0502422}">
      <dsp:nvSpPr>
        <dsp:cNvPr id="0" name=""/>
        <dsp:cNvSpPr/>
      </dsp:nvSpPr>
      <dsp:spPr>
        <a:xfrm>
          <a:off x="5511012" y="1214196"/>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8A0FFC-3000-4B20-831F-A0C072741A1F}">
      <dsp:nvSpPr>
        <dsp:cNvPr id="0" name=""/>
        <dsp:cNvSpPr/>
      </dsp:nvSpPr>
      <dsp:spPr>
        <a:xfrm>
          <a:off x="5688177" y="1214196"/>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Software Reuse</a:t>
          </a:r>
        </a:p>
      </dsp:txBody>
      <dsp:txXfrm>
        <a:off x="5688177" y="1214196"/>
        <a:ext cx="2971647" cy="218752"/>
      </dsp:txXfrm>
    </dsp:sp>
    <dsp:sp modelId="{E42F17DC-C685-494D-9FD4-67DEFB32DD47}">
      <dsp:nvSpPr>
        <dsp:cNvPr id="0" name=""/>
        <dsp:cNvSpPr/>
      </dsp:nvSpPr>
      <dsp:spPr>
        <a:xfrm>
          <a:off x="5511012" y="1432949"/>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A59C9E-8CC7-4AF9-90F3-A5E07BCA7DA8}">
      <dsp:nvSpPr>
        <dsp:cNvPr id="0" name=""/>
        <dsp:cNvSpPr/>
      </dsp:nvSpPr>
      <dsp:spPr>
        <a:xfrm>
          <a:off x="5688177" y="1432949"/>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Prototyping</a:t>
          </a:r>
        </a:p>
      </dsp:txBody>
      <dsp:txXfrm>
        <a:off x="5688177" y="1432949"/>
        <a:ext cx="2971647" cy="218752"/>
      </dsp:txXfrm>
    </dsp:sp>
    <dsp:sp modelId="{BF35FF03-B581-4B1C-88BA-C39318912AC3}">
      <dsp:nvSpPr>
        <dsp:cNvPr id="0" name=""/>
        <dsp:cNvSpPr/>
      </dsp:nvSpPr>
      <dsp:spPr>
        <a:xfrm>
          <a:off x="5511012" y="1651702"/>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D1064F-D6CF-4F20-A5A2-D3166470767C}">
      <dsp:nvSpPr>
        <dsp:cNvPr id="0" name=""/>
        <dsp:cNvSpPr/>
      </dsp:nvSpPr>
      <dsp:spPr>
        <a:xfrm>
          <a:off x="5688177" y="1651702"/>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Version Control</a:t>
          </a:r>
        </a:p>
      </dsp:txBody>
      <dsp:txXfrm>
        <a:off x="5688177" y="1651702"/>
        <a:ext cx="2971647" cy="218752"/>
      </dsp:txXfrm>
    </dsp:sp>
    <dsp:sp modelId="{58815292-3186-4E3F-897B-BAEA133DB951}">
      <dsp:nvSpPr>
        <dsp:cNvPr id="0" name=""/>
        <dsp:cNvSpPr/>
      </dsp:nvSpPr>
      <dsp:spPr>
        <a:xfrm>
          <a:off x="5511012" y="1870455"/>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5432F2-981B-46BD-95FF-2A31126E5275}">
      <dsp:nvSpPr>
        <dsp:cNvPr id="0" name=""/>
        <dsp:cNvSpPr/>
      </dsp:nvSpPr>
      <dsp:spPr>
        <a:xfrm>
          <a:off x="5688177" y="1870455"/>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Configuration Management</a:t>
          </a:r>
        </a:p>
      </dsp:txBody>
      <dsp:txXfrm>
        <a:off x="5688177" y="1870455"/>
        <a:ext cx="2971647" cy="218752"/>
      </dsp:txXfrm>
    </dsp:sp>
    <dsp:sp modelId="{F8AC34F7-C402-4A1C-95C0-43E7D74A043F}">
      <dsp:nvSpPr>
        <dsp:cNvPr id="0" name=""/>
        <dsp:cNvSpPr/>
      </dsp:nvSpPr>
      <dsp:spPr>
        <a:xfrm>
          <a:off x="5511012" y="2089208"/>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00C494-E24D-4B3C-8734-B221D7FB9D97}">
      <dsp:nvSpPr>
        <dsp:cNvPr id="0" name=""/>
        <dsp:cNvSpPr/>
      </dsp:nvSpPr>
      <dsp:spPr>
        <a:xfrm>
          <a:off x="5688177" y="2089208"/>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IDE Tools</a:t>
          </a:r>
        </a:p>
      </dsp:txBody>
      <dsp:txXfrm>
        <a:off x="5688177" y="2089208"/>
        <a:ext cx="2971647" cy="218752"/>
      </dsp:txXfrm>
    </dsp:sp>
    <dsp:sp modelId="{A5D4B60A-22B1-4694-B59F-38F28ACEFF5E}">
      <dsp:nvSpPr>
        <dsp:cNvPr id="0" name=""/>
        <dsp:cNvSpPr/>
      </dsp:nvSpPr>
      <dsp:spPr>
        <a:xfrm>
          <a:off x="5511012" y="2307960"/>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37BC67-B0BE-4E64-90FA-FCDCC6BCF0F1}">
      <dsp:nvSpPr>
        <dsp:cNvPr id="0" name=""/>
        <dsp:cNvSpPr/>
      </dsp:nvSpPr>
      <dsp:spPr>
        <a:xfrm>
          <a:off x="5688177" y="2307960"/>
          <a:ext cx="2971647" cy="218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US" sz="1000" kern="1200" dirty="0"/>
            <a:t>Training and Education</a:t>
          </a:r>
        </a:p>
      </dsp:txBody>
      <dsp:txXfrm>
        <a:off x="5688177" y="2307960"/>
        <a:ext cx="2971647" cy="218752"/>
      </dsp:txXfrm>
    </dsp:sp>
    <dsp:sp modelId="{9BFB0FCC-D73C-443D-8DD9-307F25AE19EF}">
      <dsp:nvSpPr>
        <dsp:cNvPr id="0" name=""/>
        <dsp:cNvSpPr/>
      </dsp:nvSpPr>
      <dsp:spPr>
        <a:xfrm>
          <a:off x="2362199" y="2529066"/>
          <a:ext cx="9448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EE4895-DC33-4AA5-AFF8-87C826640DEE}">
      <dsp:nvSpPr>
        <dsp:cNvPr id="0" name=""/>
        <dsp:cNvSpPr/>
      </dsp:nvSpPr>
      <dsp:spPr>
        <a:xfrm>
          <a:off x="2539364" y="2649497"/>
          <a:ext cx="2971647" cy="2408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US" sz="3900" kern="1200" dirty="0"/>
            <a:t>Defect Detection and Removal</a:t>
          </a:r>
        </a:p>
      </dsp:txBody>
      <dsp:txXfrm>
        <a:off x="2539364" y="2649497"/>
        <a:ext cx="2971647" cy="2408634"/>
      </dsp:txXfrm>
    </dsp:sp>
    <dsp:sp modelId="{7613545C-63F1-410F-A411-178F10B350FD}">
      <dsp:nvSpPr>
        <dsp:cNvPr id="0" name=""/>
        <dsp:cNvSpPr/>
      </dsp:nvSpPr>
      <dsp:spPr>
        <a:xfrm>
          <a:off x="5688177" y="2649497"/>
          <a:ext cx="2971647" cy="120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Review and Correct</a:t>
          </a:r>
        </a:p>
      </dsp:txBody>
      <dsp:txXfrm>
        <a:off x="5688177" y="2649497"/>
        <a:ext cx="2971647" cy="1204317"/>
      </dsp:txXfrm>
    </dsp:sp>
    <dsp:sp modelId="{1835575B-B82D-480C-8148-BECBF51750F4}">
      <dsp:nvSpPr>
        <dsp:cNvPr id="0" name=""/>
        <dsp:cNvSpPr/>
      </dsp:nvSpPr>
      <dsp:spPr>
        <a:xfrm>
          <a:off x="8836990" y="2649497"/>
          <a:ext cx="2971647" cy="213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Style and Standards Checkers</a:t>
          </a:r>
        </a:p>
      </dsp:txBody>
      <dsp:txXfrm>
        <a:off x="8836990" y="2649497"/>
        <a:ext cx="2971647" cy="213646"/>
      </dsp:txXfrm>
    </dsp:sp>
    <dsp:sp modelId="{31371D47-AE5F-4D1F-97DC-6A10EA8651C4}">
      <dsp:nvSpPr>
        <dsp:cNvPr id="0" name=""/>
        <dsp:cNvSpPr/>
      </dsp:nvSpPr>
      <dsp:spPr>
        <a:xfrm>
          <a:off x="8836990" y="2863143"/>
          <a:ext cx="2971647" cy="230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Spelling and Grammar Checkers</a:t>
          </a:r>
        </a:p>
      </dsp:txBody>
      <dsp:txXfrm>
        <a:off x="8836990" y="2863143"/>
        <a:ext cx="2971647" cy="230433"/>
      </dsp:txXfrm>
    </dsp:sp>
    <dsp:sp modelId="{9ED9B33D-3ECC-4DF3-9DC7-45FFF30B79B6}">
      <dsp:nvSpPr>
        <dsp:cNvPr id="0" name=""/>
        <dsp:cNvSpPr/>
      </dsp:nvSpPr>
      <dsp:spPr>
        <a:xfrm>
          <a:off x="8836990" y="3093577"/>
          <a:ext cx="2971647" cy="758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Reviews</a:t>
          </a:r>
        </a:p>
        <a:p>
          <a:pPr marL="57150" lvl="1" indent="-57150" algn="l" defTabSz="311150">
            <a:lnSpc>
              <a:spcPct val="90000"/>
            </a:lnSpc>
            <a:spcBef>
              <a:spcPct val="0"/>
            </a:spcBef>
            <a:spcAft>
              <a:spcPct val="15000"/>
            </a:spcAft>
            <a:buChar char="•"/>
          </a:pPr>
          <a:r>
            <a:rPr lang="en-US" sz="700" kern="1200" dirty="0"/>
            <a:t>Desk Checks</a:t>
          </a:r>
        </a:p>
        <a:p>
          <a:pPr marL="57150" lvl="1" indent="-57150" algn="l" defTabSz="311150">
            <a:lnSpc>
              <a:spcPct val="90000"/>
            </a:lnSpc>
            <a:spcBef>
              <a:spcPct val="0"/>
            </a:spcBef>
            <a:spcAft>
              <a:spcPct val="15000"/>
            </a:spcAft>
            <a:buChar char="•"/>
          </a:pPr>
          <a:r>
            <a:rPr lang="en-US" sz="700" kern="1200" dirty="0"/>
            <a:t>Walkthroughs</a:t>
          </a:r>
        </a:p>
        <a:p>
          <a:pPr marL="57150" lvl="1" indent="-57150" algn="l" defTabSz="311150">
            <a:lnSpc>
              <a:spcPct val="90000"/>
            </a:lnSpc>
            <a:spcBef>
              <a:spcPct val="0"/>
            </a:spcBef>
            <a:spcAft>
              <a:spcPct val="15000"/>
            </a:spcAft>
            <a:buChar char="•"/>
          </a:pPr>
          <a:r>
            <a:rPr lang="en-US" sz="700" kern="1200" dirty="0"/>
            <a:t>Inspections</a:t>
          </a:r>
        </a:p>
      </dsp:txBody>
      <dsp:txXfrm>
        <a:off x="8836990" y="3093577"/>
        <a:ext cx="2971647" cy="758578"/>
      </dsp:txXfrm>
    </dsp:sp>
    <dsp:sp modelId="{DA413C6D-653E-4573-AFEB-8CD6EB539BC7}">
      <dsp:nvSpPr>
        <dsp:cNvPr id="0" name=""/>
        <dsp:cNvSpPr/>
      </dsp:nvSpPr>
      <dsp:spPr>
        <a:xfrm>
          <a:off x="5511012" y="3853814"/>
          <a:ext cx="629762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FE2976-BD2E-4609-873E-8C815D62F406}">
      <dsp:nvSpPr>
        <dsp:cNvPr id="0" name=""/>
        <dsp:cNvSpPr/>
      </dsp:nvSpPr>
      <dsp:spPr>
        <a:xfrm>
          <a:off x="5688177" y="3853814"/>
          <a:ext cx="2971647" cy="1204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Test and Debug</a:t>
          </a:r>
        </a:p>
      </dsp:txBody>
      <dsp:txXfrm>
        <a:off x="5688177" y="3853814"/>
        <a:ext cx="2971647" cy="1204317"/>
      </dsp:txXfrm>
    </dsp:sp>
    <dsp:sp modelId="{36968D4F-DAB4-4C94-9155-71E6B997837D}">
      <dsp:nvSpPr>
        <dsp:cNvPr id="0" name=""/>
        <dsp:cNvSpPr/>
      </dsp:nvSpPr>
      <dsp:spPr>
        <a:xfrm>
          <a:off x="8836990" y="3853814"/>
          <a:ext cx="2971647" cy="249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Regression Testing</a:t>
          </a:r>
        </a:p>
      </dsp:txBody>
      <dsp:txXfrm>
        <a:off x="8836990" y="3853814"/>
        <a:ext cx="2971647" cy="249764"/>
      </dsp:txXfrm>
    </dsp:sp>
    <dsp:sp modelId="{B5D7DB46-CF63-4996-A550-A99EBEBD733E}">
      <dsp:nvSpPr>
        <dsp:cNvPr id="0" name=""/>
        <dsp:cNvSpPr/>
      </dsp:nvSpPr>
      <dsp:spPr>
        <a:xfrm>
          <a:off x="8836990" y="4103579"/>
          <a:ext cx="2971647" cy="245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Unit Testing</a:t>
          </a:r>
        </a:p>
      </dsp:txBody>
      <dsp:txXfrm>
        <a:off x="8836990" y="4103579"/>
        <a:ext cx="2971647" cy="245233"/>
      </dsp:txXfrm>
    </dsp:sp>
    <dsp:sp modelId="{E0E6E7EF-1014-4EE5-B806-193999641E16}">
      <dsp:nvSpPr>
        <dsp:cNvPr id="0" name=""/>
        <dsp:cNvSpPr/>
      </dsp:nvSpPr>
      <dsp:spPr>
        <a:xfrm>
          <a:off x="8836990" y="4348812"/>
          <a:ext cx="2971647" cy="219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Integration Testing</a:t>
          </a:r>
        </a:p>
      </dsp:txBody>
      <dsp:txXfrm>
        <a:off x="8836990" y="4348812"/>
        <a:ext cx="2971647" cy="219219"/>
      </dsp:txXfrm>
    </dsp:sp>
    <dsp:sp modelId="{4B0B9909-0C5E-44BE-BE97-FF5A125025E6}">
      <dsp:nvSpPr>
        <dsp:cNvPr id="0" name=""/>
        <dsp:cNvSpPr/>
      </dsp:nvSpPr>
      <dsp:spPr>
        <a:xfrm>
          <a:off x="8836990" y="4568032"/>
          <a:ext cx="2971647" cy="489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a:lnSpc>
              <a:spcPct val="90000"/>
            </a:lnSpc>
            <a:spcBef>
              <a:spcPct val="0"/>
            </a:spcBef>
            <a:spcAft>
              <a:spcPct val="35000"/>
            </a:spcAft>
            <a:buNone/>
          </a:pPr>
          <a:r>
            <a:rPr lang="en-US" sz="800" kern="1200" dirty="0"/>
            <a:t>System Testing</a:t>
          </a:r>
        </a:p>
        <a:p>
          <a:pPr marL="57150" lvl="1" indent="-57150" algn="l" defTabSz="311150">
            <a:lnSpc>
              <a:spcPct val="90000"/>
            </a:lnSpc>
            <a:spcBef>
              <a:spcPct val="0"/>
            </a:spcBef>
            <a:spcAft>
              <a:spcPct val="15000"/>
            </a:spcAft>
            <a:buChar char="•"/>
          </a:pPr>
          <a:r>
            <a:rPr lang="en-US" sz="700" kern="1200" dirty="0"/>
            <a:t>Alpha Testing</a:t>
          </a:r>
        </a:p>
        <a:p>
          <a:pPr marL="57150" lvl="1" indent="-57150" algn="l" defTabSz="311150">
            <a:lnSpc>
              <a:spcPct val="90000"/>
            </a:lnSpc>
            <a:spcBef>
              <a:spcPct val="0"/>
            </a:spcBef>
            <a:spcAft>
              <a:spcPct val="15000"/>
            </a:spcAft>
            <a:buChar char="•"/>
          </a:pPr>
          <a:r>
            <a:rPr lang="en-US" sz="700" kern="1200" dirty="0"/>
            <a:t>Beta Testing</a:t>
          </a:r>
        </a:p>
      </dsp:txBody>
      <dsp:txXfrm>
        <a:off x="8836990" y="4568032"/>
        <a:ext cx="2971647" cy="489253"/>
      </dsp:txXfrm>
    </dsp:sp>
    <dsp:sp modelId="{82ABBEEA-9402-4CAC-A086-E655C7D02DE2}">
      <dsp:nvSpPr>
        <dsp:cNvPr id="0" name=""/>
        <dsp:cNvSpPr/>
      </dsp:nvSpPr>
      <dsp:spPr>
        <a:xfrm>
          <a:off x="2362199" y="5058132"/>
          <a:ext cx="9448799"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FE8EF-7E1D-4CC2-BD9F-B1936C0AC818}" type="datetimeFigureOut">
              <a:rPr lang="en-US" smtClean="0"/>
              <a:pPr/>
              <a:t>10/28/2024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068796-915B-4F4F-972A-93A5DBC2787E}" type="slidenum">
              <a:rPr lang="en-US" smtClean="0"/>
              <a:pPr/>
              <a:t>‹#›</a:t>
            </a:fld>
            <a:endParaRPr lang="en-US"/>
          </a:p>
        </p:txBody>
      </p:sp>
    </p:spTree>
    <p:extLst>
      <p:ext uri="{BB962C8B-B14F-4D97-AF65-F5344CB8AC3E}">
        <p14:creationId xmlns:p14="http://schemas.microsoft.com/office/powerpoint/2010/main" val="2827147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1068796-915B-4F4F-972A-93A5DBC2787E}" type="slidenum">
              <a:rPr lang="en-US" smtClean="0"/>
              <a:pPr/>
              <a:t>1</a:t>
            </a:fld>
            <a:endParaRPr lang="en-US"/>
          </a:p>
        </p:txBody>
      </p:sp>
    </p:spTree>
    <p:extLst>
      <p:ext uri="{BB962C8B-B14F-4D97-AF65-F5344CB8AC3E}">
        <p14:creationId xmlns:p14="http://schemas.microsoft.com/office/powerpoint/2010/main" val="978184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8A57E976-8075-4937-B12C-3CC32E54B430}"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10/28/2024</a:t>
            </a:fld>
            <a:endParaRPr lang="en-US"/>
          </a:p>
        </p:txBody>
      </p:sp>
      <p:sp>
        <p:nvSpPr>
          <p:cNvPr id="5" name="Footer Placeholder 4"/>
          <p:cNvSpPr>
            <a:spLocks noGrp="1"/>
          </p:cNvSpPr>
          <p:nvPr>
            <p:ph type="ftr" sz="quarter" idx="11"/>
          </p:nvPr>
        </p:nvSpPr>
        <p:spPr>
          <a:xfrm>
            <a:off x="3520796" y="6377460"/>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A57E976-8075-4937-B12C-3CC32E54B430}"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A57E976-8075-4937-B12C-3CC32E54B430}" type="datetimeFigureOut">
              <a:rPr lang="en-US" smtClean="0"/>
              <a:pPr/>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B3FC0-58E1-4035-BA6F-4BC11C5567A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A57E976-8075-4937-B12C-3CC32E54B430}"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A57E976-8075-4937-B12C-3CC32E54B430}" type="datetimeFigureOut">
              <a:rPr lang="en-US" smtClean="0"/>
              <a:pPr/>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A57E976-8075-4937-B12C-3CC32E54B430}" type="datetimeFigureOut">
              <a:rPr lang="en-US" smtClean="0"/>
              <a:pPr/>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7E976-8075-4937-B12C-3CC32E54B430}" type="datetimeFigureOut">
              <a:rPr lang="en-US" smtClean="0"/>
              <a:pPr/>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B3FC0-58E1-4035-BA6F-4BC11C5567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A57E976-8075-4937-B12C-3CC32E54B430}" type="datetimeFigureOut">
              <a:rPr lang="en-US" smtClean="0"/>
              <a:pPr/>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B3FC0-58E1-4035-BA6F-4BC11C5567AF}" type="slidenum">
              <a:rPr lang="en-US" smtClean="0"/>
              <a:pPr/>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8A57E976-8075-4937-B12C-3CC32E54B430}" type="datetimeFigureOut">
              <a:rPr lang="en-US" smtClean="0"/>
              <a:pPr/>
              <a:t>10/28/2024</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DF7B3FC0-58E1-4035-BA6F-4BC11C5567A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8A57E976-8075-4937-B12C-3CC32E54B430}" type="datetimeFigureOut">
              <a:rPr lang="en-US" smtClean="0"/>
              <a:pPr/>
              <a:t>10/28/2024</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DF7B3FC0-58E1-4035-BA6F-4BC11C5567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COMP 3100</a:t>
            </a:r>
          </a:p>
        </p:txBody>
      </p:sp>
      <p:sp>
        <p:nvSpPr>
          <p:cNvPr id="3" name="Subtitle 2"/>
          <p:cNvSpPr>
            <a:spLocks noGrp="1"/>
          </p:cNvSpPr>
          <p:nvPr>
            <p:ph type="subTitle" idx="1"/>
          </p:nvPr>
        </p:nvSpPr>
        <p:spPr/>
        <p:txBody>
          <a:bodyPr/>
          <a:lstStyle/>
          <a:p>
            <a:r>
              <a:rPr lang="en-US" dirty="0"/>
              <a:t>Week 9 - Wednesday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27DA1-CC9F-4BF3-AF37-C86989B2E69B}"/>
              </a:ext>
            </a:extLst>
          </p:cNvPr>
          <p:cNvSpPr>
            <a:spLocks noGrp="1"/>
          </p:cNvSpPr>
          <p:nvPr>
            <p:ph type="title"/>
          </p:nvPr>
        </p:nvSpPr>
        <p:spPr/>
        <p:txBody>
          <a:bodyPr/>
          <a:lstStyle/>
          <a:p>
            <a:r>
              <a:rPr lang="en-US" dirty="0"/>
              <a:t>Maintenance</a:t>
            </a:r>
          </a:p>
        </p:txBody>
      </p:sp>
      <p:sp>
        <p:nvSpPr>
          <p:cNvPr id="3" name="Content Placeholder 2">
            <a:extLst>
              <a:ext uri="{FF2B5EF4-FFF2-40B4-BE49-F238E27FC236}">
                <a16:creationId xmlns:a16="http://schemas.microsoft.com/office/drawing/2014/main" id="{E8FF314C-77CB-4BA8-9283-45C8DF2D2006}"/>
              </a:ext>
            </a:extLst>
          </p:cNvPr>
          <p:cNvSpPr>
            <a:spLocks noGrp="1"/>
          </p:cNvSpPr>
          <p:nvPr>
            <p:ph idx="1"/>
          </p:nvPr>
        </p:nvSpPr>
        <p:spPr/>
        <p:txBody>
          <a:bodyPr>
            <a:normAutofit fontScale="92500" lnSpcReduction="20000"/>
          </a:bodyPr>
          <a:lstStyle/>
          <a:p>
            <a:r>
              <a:rPr lang="en-US" dirty="0"/>
              <a:t>Maintenance is a change to software after it's been deployed</a:t>
            </a:r>
          </a:p>
          <a:p>
            <a:pPr lvl="1"/>
            <a:r>
              <a:rPr lang="en-US" b="1" dirty="0"/>
              <a:t>Corrective maintenance:</a:t>
            </a:r>
            <a:r>
              <a:rPr lang="en-US" dirty="0"/>
              <a:t> Changes that fix faults after they have given rise to failures</a:t>
            </a:r>
          </a:p>
          <a:p>
            <a:pPr lvl="1"/>
            <a:r>
              <a:rPr lang="en-US" b="1" dirty="0"/>
              <a:t>Preventative maintenance:</a:t>
            </a:r>
            <a:r>
              <a:rPr lang="en-US" dirty="0"/>
              <a:t> Changes that correct faults before they give rise to failures (or to improve other characteristics like portability)</a:t>
            </a:r>
          </a:p>
          <a:p>
            <a:pPr lvl="1"/>
            <a:r>
              <a:rPr lang="en-US" b="1" dirty="0"/>
              <a:t>Adaptive maintenance:</a:t>
            </a:r>
            <a:r>
              <a:rPr lang="en-US" dirty="0"/>
              <a:t> Changes that keep the product usable in a changing environment</a:t>
            </a:r>
          </a:p>
          <a:p>
            <a:pPr lvl="1"/>
            <a:r>
              <a:rPr lang="en-US" b="1" dirty="0"/>
              <a:t>Perfective maintenance:</a:t>
            </a:r>
            <a:r>
              <a:rPr lang="en-US" dirty="0"/>
              <a:t> Changes that satisfy additional functional or non-functional requirements</a:t>
            </a:r>
          </a:p>
          <a:p>
            <a:r>
              <a:rPr lang="en-US" dirty="0"/>
              <a:t>Since products are constantly changing in agile, it's not always clear what's maintenance and what's just another cycle of development</a:t>
            </a:r>
          </a:p>
        </p:txBody>
      </p:sp>
    </p:spTree>
    <p:extLst>
      <p:ext uri="{BB962C8B-B14F-4D97-AF65-F5344CB8AC3E}">
        <p14:creationId xmlns:p14="http://schemas.microsoft.com/office/powerpoint/2010/main" val="70239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FF6DA-25E8-4CBB-9F59-F4DC69197EB1}"/>
              </a:ext>
            </a:extLst>
          </p:cNvPr>
          <p:cNvSpPr>
            <a:spLocks noGrp="1"/>
          </p:cNvSpPr>
          <p:nvPr>
            <p:ph type="title"/>
          </p:nvPr>
        </p:nvSpPr>
        <p:spPr/>
        <p:txBody>
          <a:bodyPr/>
          <a:lstStyle/>
          <a:p>
            <a:r>
              <a:rPr lang="en-US" dirty="0"/>
              <a:t>Regression testing</a:t>
            </a:r>
          </a:p>
        </p:txBody>
      </p:sp>
      <p:sp>
        <p:nvSpPr>
          <p:cNvPr id="3" name="Content Placeholder 2">
            <a:extLst>
              <a:ext uri="{FF2B5EF4-FFF2-40B4-BE49-F238E27FC236}">
                <a16:creationId xmlns:a16="http://schemas.microsoft.com/office/drawing/2014/main" id="{1FA7AB51-CA12-43A2-A3F5-81BE4A53E88A}"/>
              </a:ext>
            </a:extLst>
          </p:cNvPr>
          <p:cNvSpPr>
            <a:spLocks noGrp="1"/>
          </p:cNvSpPr>
          <p:nvPr>
            <p:ph idx="1"/>
          </p:nvPr>
        </p:nvSpPr>
        <p:spPr/>
        <p:txBody>
          <a:bodyPr>
            <a:normAutofit fontScale="77500" lnSpcReduction="20000"/>
          </a:bodyPr>
          <a:lstStyle/>
          <a:p>
            <a:r>
              <a:rPr lang="en-US" dirty="0"/>
              <a:t>Something's wrong with your program, so you change your code, what happens?</a:t>
            </a:r>
          </a:p>
          <a:p>
            <a:endParaRPr lang="en-US" dirty="0"/>
          </a:p>
          <a:p>
            <a:endParaRPr lang="en-US" dirty="0"/>
          </a:p>
          <a:p>
            <a:endParaRPr lang="en-US" dirty="0"/>
          </a:p>
          <a:p>
            <a:endParaRPr lang="en-US" dirty="0"/>
          </a:p>
          <a:p>
            <a:endParaRPr lang="en-US" dirty="0"/>
          </a:p>
          <a:p>
            <a:r>
              <a:rPr lang="en-US" dirty="0"/>
              <a:t>Data suggests that</a:t>
            </a:r>
          </a:p>
          <a:p>
            <a:pPr lvl="1"/>
            <a:r>
              <a:rPr lang="en-US" dirty="0"/>
              <a:t>30% of software changes result in one of the three bad outcomes</a:t>
            </a:r>
          </a:p>
          <a:p>
            <a:pPr lvl="1"/>
            <a:r>
              <a:rPr lang="en-US" dirty="0"/>
              <a:t>On average, bad outcomes occur about 10% of the time</a:t>
            </a:r>
          </a:p>
          <a:p>
            <a:pPr lvl="1"/>
            <a:r>
              <a:rPr lang="en-US" dirty="0"/>
              <a:t>Faults introduced during bug fixes are harder to find and remove than others</a:t>
            </a:r>
          </a:p>
          <a:p>
            <a:r>
              <a:rPr lang="en-US" dirty="0"/>
              <a:t>One safeguard is </a:t>
            </a:r>
            <a:r>
              <a:rPr lang="en-US" b="1" dirty="0"/>
              <a:t>regression testing</a:t>
            </a:r>
            <a:r>
              <a:rPr lang="en-US" dirty="0"/>
              <a:t>, running </a:t>
            </a:r>
            <a:r>
              <a:rPr lang="en-US" i="1" dirty="0"/>
              <a:t>all</a:t>
            </a:r>
            <a:r>
              <a:rPr lang="en-US" dirty="0"/>
              <a:t> tests after any software change</a:t>
            </a:r>
          </a:p>
          <a:p>
            <a:pPr lvl="1"/>
            <a:r>
              <a:rPr lang="en-US" dirty="0"/>
              <a:t>Any time you find a bug, add the test you used to find the bug into your test suite</a:t>
            </a:r>
          </a:p>
        </p:txBody>
      </p:sp>
      <p:graphicFrame>
        <p:nvGraphicFramePr>
          <p:cNvPr id="4" name="Table 3">
            <a:extLst>
              <a:ext uri="{FF2B5EF4-FFF2-40B4-BE49-F238E27FC236}">
                <a16:creationId xmlns:a16="http://schemas.microsoft.com/office/drawing/2014/main" id="{0BE2E63A-657C-4D86-8046-87DE7E337F1E}"/>
              </a:ext>
            </a:extLst>
          </p:cNvPr>
          <p:cNvGraphicFramePr>
            <a:graphicFrameLocks noGrp="1"/>
          </p:cNvGraphicFramePr>
          <p:nvPr>
            <p:extLst/>
          </p:nvPr>
        </p:nvGraphicFramePr>
        <p:xfrm>
          <a:off x="1676400" y="2392680"/>
          <a:ext cx="8839200" cy="1417320"/>
        </p:xfrm>
        <a:graphic>
          <a:graphicData uri="http://schemas.openxmlformats.org/drawingml/2006/table">
            <a:tbl>
              <a:tblPr firstRow="1" firstCol="1" bandRow="1">
                <a:tableStyleId>{5C22544A-7EE6-4342-B048-85BDC9FD1C3A}</a:tableStyleId>
              </a:tblPr>
              <a:tblGrid>
                <a:gridCol w="2946400">
                  <a:extLst>
                    <a:ext uri="{9D8B030D-6E8A-4147-A177-3AD203B41FA5}">
                      <a16:colId xmlns:a16="http://schemas.microsoft.com/office/drawing/2014/main" val="1473337762"/>
                    </a:ext>
                  </a:extLst>
                </a:gridCol>
                <a:gridCol w="2946400">
                  <a:extLst>
                    <a:ext uri="{9D8B030D-6E8A-4147-A177-3AD203B41FA5}">
                      <a16:colId xmlns:a16="http://schemas.microsoft.com/office/drawing/2014/main" val="1537917754"/>
                    </a:ext>
                  </a:extLst>
                </a:gridCol>
                <a:gridCol w="2946400">
                  <a:extLst>
                    <a:ext uri="{9D8B030D-6E8A-4147-A177-3AD203B41FA5}">
                      <a16:colId xmlns:a16="http://schemas.microsoft.com/office/drawing/2014/main" val="2399915537"/>
                    </a:ext>
                  </a:extLst>
                </a:gridCol>
              </a:tblGrid>
              <a:tr h="472440">
                <a:tc>
                  <a:txBody>
                    <a:bodyPr/>
                    <a:lstStyle/>
                    <a:p>
                      <a:endParaRPr lang="en-US"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000" dirty="0"/>
                        <a:t>No New Fault Introduced</a:t>
                      </a:r>
                    </a:p>
                  </a:txBody>
                  <a:tcPr>
                    <a:lnL w="12700" cmpd="sng">
                      <a:noFill/>
                    </a:lnL>
                  </a:tcPr>
                </a:tc>
                <a:tc>
                  <a:txBody>
                    <a:bodyPr/>
                    <a:lstStyle/>
                    <a:p>
                      <a:pPr algn="ctr"/>
                      <a:r>
                        <a:rPr lang="en-US" sz="2000" dirty="0"/>
                        <a:t>New Fault Introduced</a:t>
                      </a:r>
                    </a:p>
                  </a:txBody>
                  <a:tcPr/>
                </a:tc>
                <a:extLst>
                  <a:ext uri="{0D108BD9-81ED-4DB2-BD59-A6C34878D82A}">
                    <a16:rowId xmlns:a16="http://schemas.microsoft.com/office/drawing/2014/main" val="1603134483"/>
                  </a:ext>
                </a:extLst>
              </a:tr>
              <a:tr h="472440">
                <a:tc>
                  <a:txBody>
                    <a:bodyPr/>
                    <a:lstStyle/>
                    <a:p>
                      <a:pPr algn="r"/>
                      <a:r>
                        <a:rPr lang="en-US" sz="2000" dirty="0"/>
                        <a:t>Fault Corrected</a:t>
                      </a:r>
                    </a:p>
                  </a:txBody>
                  <a:tcPr>
                    <a:lnT w="38100" cmpd="sng">
                      <a:noFill/>
                    </a:lnT>
                  </a:tcPr>
                </a:tc>
                <a:tc>
                  <a:txBody>
                    <a:bodyPr/>
                    <a:lstStyle/>
                    <a:p>
                      <a:pPr algn="ctr"/>
                      <a:r>
                        <a:rPr lang="en-US" sz="2000" b="1" dirty="0">
                          <a:solidFill>
                            <a:srgbClr val="00B050"/>
                          </a:solidFill>
                        </a:rPr>
                        <a:t>Good</a:t>
                      </a:r>
                    </a:p>
                  </a:txBody>
                  <a:tcPr/>
                </a:tc>
                <a:tc>
                  <a:txBody>
                    <a:bodyPr/>
                    <a:lstStyle/>
                    <a:p>
                      <a:pPr algn="ctr"/>
                      <a:r>
                        <a:rPr lang="en-US" sz="2000" b="1" dirty="0">
                          <a:solidFill>
                            <a:srgbClr val="C00000"/>
                          </a:solidFill>
                        </a:rPr>
                        <a:t>Bad</a:t>
                      </a:r>
                    </a:p>
                  </a:txBody>
                  <a:tcPr/>
                </a:tc>
                <a:extLst>
                  <a:ext uri="{0D108BD9-81ED-4DB2-BD59-A6C34878D82A}">
                    <a16:rowId xmlns:a16="http://schemas.microsoft.com/office/drawing/2014/main" val="3563409414"/>
                  </a:ext>
                </a:extLst>
              </a:tr>
              <a:tr h="472440">
                <a:tc>
                  <a:txBody>
                    <a:bodyPr/>
                    <a:lstStyle/>
                    <a:p>
                      <a:pPr algn="r"/>
                      <a:r>
                        <a:rPr lang="en-US" sz="2000" dirty="0"/>
                        <a:t>Fault Not Corrected</a:t>
                      </a:r>
                    </a:p>
                  </a:txBody>
                  <a:tcPr/>
                </a:tc>
                <a:tc>
                  <a:txBody>
                    <a:bodyPr/>
                    <a:lstStyle/>
                    <a:p>
                      <a:pPr algn="ctr"/>
                      <a:r>
                        <a:rPr lang="en-US" sz="2000" b="1" dirty="0">
                          <a:solidFill>
                            <a:srgbClr val="C00000"/>
                          </a:solidFill>
                        </a:rPr>
                        <a:t>Bad</a:t>
                      </a:r>
                    </a:p>
                  </a:txBody>
                  <a:tcPr/>
                </a:tc>
                <a:tc>
                  <a:txBody>
                    <a:bodyPr/>
                    <a:lstStyle/>
                    <a:p>
                      <a:pPr algn="ctr"/>
                      <a:r>
                        <a:rPr lang="en-US" sz="2000" b="1" u="sng" dirty="0">
                          <a:solidFill>
                            <a:srgbClr val="FF0000"/>
                          </a:solidFill>
                        </a:rPr>
                        <a:t>Very Bad</a:t>
                      </a:r>
                    </a:p>
                  </a:txBody>
                  <a:tcPr/>
                </a:tc>
                <a:extLst>
                  <a:ext uri="{0D108BD9-81ED-4DB2-BD59-A6C34878D82A}">
                    <a16:rowId xmlns:a16="http://schemas.microsoft.com/office/drawing/2014/main" val="3250106036"/>
                  </a:ext>
                </a:extLst>
              </a:tr>
            </a:tbl>
          </a:graphicData>
        </a:graphic>
      </p:graphicFrame>
    </p:spTree>
    <p:extLst>
      <p:ext uri="{BB962C8B-B14F-4D97-AF65-F5344CB8AC3E}">
        <p14:creationId xmlns:p14="http://schemas.microsoft.com/office/powerpoint/2010/main" val="398730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09D5-4C72-43AA-ACF2-1D49B1C3612C}"/>
              </a:ext>
            </a:extLst>
          </p:cNvPr>
          <p:cNvSpPr>
            <a:spLocks noGrp="1"/>
          </p:cNvSpPr>
          <p:nvPr>
            <p:ph type="title"/>
          </p:nvPr>
        </p:nvSpPr>
        <p:spPr/>
        <p:txBody>
          <a:bodyPr/>
          <a:lstStyle/>
          <a:p>
            <a:r>
              <a:rPr lang="en-US" dirty="0"/>
              <a:t>Unit testing tools</a:t>
            </a:r>
          </a:p>
        </p:txBody>
      </p:sp>
      <p:sp>
        <p:nvSpPr>
          <p:cNvPr id="3" name="Content Placeholder 2">
            <a:extLst>
              <a:ext uri="{FF2B5EF4-FFF2-40B4-BE49-F238E27FC236}">
                <a16:creationId xmlns:a16="http://schemas.microsoft.com/office/drawing/2014/main" id="{109B5C67-FE81-4B62-A551-372A8D1F99E6}"/>
              </a:ext>
            </a:extLst>
          </p:cNvPr>
          <p:cNvSpPr>
            <a:spLocks noGrp="1"/>
          </p:cNvSpPr>
          <p:nvPr>
            <p:ph idx="1"/>
          </p:nvPr>
        </p:nvSpPr>
        <p:spPr/>
        <p:txBody>
          <a:bodyPr/>
          <a:lstStyle/>
          <a:p>
            <a:r>
              <a:rPr lang="en-US" dirty="0"/>
              <a:t>Nowadays, running large test suites can be automated</a:t>
            </a:r>
          </a:p>
          <a:p>
            <a:r>
              <a:rPr lang="en-US" dirty="0"/>
              <a:t>Tools such as JUnit and other testing tools allow us to:</a:t>
            </a:r>
          </a:p>
          <a:p>
            <a:pPr lvl="1"/>
            <a:r>
              <a:rPr lang="en-US" dirty="0"/>
              <a:t>Write clearly marked tests with special set-up and clean-up code if needed</a:t>
            </a:r>
          </a:p>
          <a:p>
            <a:pPr lvl="1"/>
            <a:r>
              <a:rPr lang="en-US" dirty="0"/>
              <a:t>Run the tests, sometimes with randomized values or in randomized orders</a:t>
            </a:r>
          </a:p>
          <a:p>
            <a:pPr lvl="1"/>
            <a:r>
              <a:rPr lang="en-US" dirty="0"/>
              <a:t>Record which tests pass and fail</a:t>
            </a:r>
          </a:p>
          <a:p>
            <a:pPr lvl="1"/>
            <a:r>
              <a:rPr lang="en-US" dirty="0"/>
              <a:t>Show coverage information to see which lines of code the tests covered</a:t>
            </a:r>
          </a:p>
          <a:p>
            <a:endParaRPr lang="en-US" dirty="0"/>
          </a:p>
        </p:txBody>
      </p:sp>
    </p:spTree>
    <p:extLst>
      <p:ext uri="{BB962C8B-B14F-4D97-AF65-F5344CB8AC3E}">
        <p14:creationId xmlns:p14="http://schemas.microsoft.com/office/powerpoint/2010/main" val="75755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JUnit</a:t>
            </a:r>
            <a:endParaRPr lang="en-US" dirty="0"/>
          </a:p>
        </p:txBody>
      </p:sp>
      <p:sp>
        <p:nvSpPr>
          <p:cNvPr id="5" name="Content Placeholder 4"/>
          <p:cNvSpPr>
            <a:spLocks noGrp="1"/>
          </p:cNvSpPr>
          <p:nvPr>
            <p:ph idx="1"/>
          </p:nvPr>
        </p:nvSpPr>
        <p:spPr/>
        <p:txBody>
          <a:bodyPr>
            <a:normAutofit lnSpcReduction="10000"/>
          </a:bodyPr>
          <a:lstStyle/>
          <a:p>
            <a:r>
              <a:rPr lang="en-US" dirty="0"/>
              <a:t>JUnit is a popular framework for automating the unit testing of Java code</a:t>
            </a:r>
          </a:p>
          <a:p>
            <a:r>
              <a:rPr lang="en-US" dirty="0"/>
              <a:t>JUnit is built into Eclipse and many other IDEs</a:t>
            </a:r>
          </a:p>
          <a:p>
            <a:r>
              <a:rPr lang="en-US" dirty="0"/>
              <a:t>It is possible to run JUnit from the command line after downloading appropriate libraries</a:t>
            </a:r>
          </a:p>
          <a:p>
            <a:r>
              <a:rPr lang="en-US" dirty="0"/>
              <a:t>JUnit is one of many </a:t>
            </a:r>
            <a:r>
              <a:rPr lang="en-US" dirty="0" err="1"/>
              <a:t>xUnit</a:t>
            </a:r>
            <a:r>
              <a:rPr lang="en-US" dirty="0"/>
              <a:t> frameworks designed to automate unit testing for many languages</a:t>
            </a:r>
          </a:p>
          <a:p>
            <a:r>
              <a:rPr lang="en-US" dirty="0"/>
              <a:t>You are required to make JUnit tests for Project 3</a:t>
            </a:r>
          </a:p>
          <a:p>
            <a:r>
              <a:rPr lang="en-US" dirty="0"/>
              <a:t>JUnit 5  is the latest version of JUnit, and there are small differences from previous versions</a:t>
            </a:r>
          </a:p>
          <a:p>
            <a:endParaRPr lang="en-US" dirty="0"/>
          </a:p>
        </p:txBody>
      </p:sp>
    </p:spTree>
    <p:extLst>
      <p:ext uri="{BB962C8B-B14F-4D97-AF65-F5344CB8AC3E}">
        <p14:creationId xmlns:p14="http://schemas.microsoft.com/office/powerpoint/2010/main" val="144107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JUnit </a:t>
            </a:r>
            <a:r>
              <a:rPr lang="en-US" dirty="0"/>
              <a:t>classes</a:t>
            </a:r>
          </a:p>
        </p:txBody>
      </p:sp>
      <p:sp>
        <p:nvSpPr>
          <p:cNvPr id="3" name="Content Placeholder 2"/>
          <p:cNvSpPr>
            <a:spLocks noGrp="1"/>
          </p:cNvSpPr>
          <p:nvPr>
            <p:ph idx="1"/>
          </p:nvPr>
        </p:nvSpPr>
        <p:spPr>
          <a:xfrm>
            <a:off x="609600" y="1775193"/>
            <a:ext cx="10972800" cy="891807"/>
          </a:xfrm>
        </p:spPr>
        <p:txBody>
          <a:bodyPr>
            <a:normAutofit fontScale="62500" lnSpcReduction="20000"/>
          </a:bodyPr>
          <a:lstStyle/>
          <a:p>
            <a:r>
              <a:rPr lang="en-US" dirty="0"/>
              <a:t>For each set of tests, create a class</a:t>
            </a:r>
          </a:p>
          <a:p>
            <a:r>
              <a:rPr lang="en-US" dirty="0"/>
              <a:t>Code that must be done ahead of every test has the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BeforeEach</a:t>
            </a:r>
            <a:r>
              <a:rPr lang="en-US" dirty="0"/>
              <a:t> annotation</a:t>
            </a:r>
          </a:p>
          <a:p>
            <a:r>
              <a:rPr lang="en-US" dirty="0"/>
              <a:t>Each method that does a test  has the </a:t>
            </a:r>
            <a:r>
              <a:rPr lang="en-US" b="1" dirty="0">
                <a:latin typeface="Courier New" panose="02070309020205020404" pitchFamily="49" charset="0"/>
                <a:cs typeface="Courier New" panose="02070309020205020404" pitchFamily="49" charset="0"/>
              </a:rPr>
              <a:t>@Test</a:t>
            </a:r>
            <a:r>
              <a:rPr lang="en-US" dirty="0"/>
              <a:t> annotation</a:t>
            </a:r>
          </a:p>
        </p:txBody>
      </p:sp>
      <p:sp>
        <p:nvSpPr>
          <p:cNvPr id="4" name="TextBox 3"/>
          <p:cNvSpPr txBox="1"/>
          <p:nvPr/>
        </p:nvSpPr>
        <p:spPr>
          <a:xfrm>
            <a:off x="609600" y="2667000"/>
            <a:ext cx="10972800" cy="3886200"/>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r>
              <a:rPr lang="en-US" sz="1600" b="1" dirty="0">
                <a:solidFill>
                  <a:srgbClr val="0070C0"/>
                </a:solidFill>
                <a:latin typeface="Courier New" panose="02070309020205020404" pitchFamily="49" charset="0"/>
                <a:cs typeface="Courier New" panose="02070309020205020404" pitchFamily="49" charset="0"/>
              </a:rPr>
              <a:t>import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org.junit.jupiter.api</a:t>
            </a:r>
            <a:r>
              <a:rPr lang="en-US" sz="1600" b="1" dirty="0">
                <a:latin typeface="Courier New" panose="02070309020205020404" pitchFamily="49" charset="0"/>
                <a:cs typeface="Courier New" panose="02070309020205020404" pitchFamily="49" charset="0"/>
              </a:rPr>
              <a:t>.*;</a:t>
            </a:r>
          </a:p>
          <a:p>
            <a:r>
              <a:rPr lang="en-US" sz="1600" b="1" dirty="0">
                <a:solidFill>
                  <a:srgbClr val="0070C0"/>
                </a:solidFill>
                <a:latin typeface="Courier New" panose="02070309020205020404" pitchFamily="49" charset="0"/>
                <a:cs typeface="Courier New" panose="02070309020205020404" pitchFamily="49" charset="0"/>
              </a:rPr>
              <a:t>public class</a:t>
            </a:r>
            <a:r>
              <a:rPr lang="en-US" sz="1600" b="1" dirty="0">
                <a:latin typeface="Courier New" panose="02070309020205020404" pitchFamily="49" charset="0"/>
                <a:cs typeface="Courier New" panose="02070309020205020404" pitchFamily="49" charset="0"/>
              </a:rPr>
              <a:t> Testing {</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private</a:t>
            </a:r>
            <a:r>
              <a:rPr lang="en-US" sz="1600" b="1" dirty="0">
                <a:latin typeface="Courier New" panose="02070309020205020404" pitchFamily="49" charset="0"/>
                <a:cs typeface="Courier New" panose="02070309020205020404" pitchFamily="49" charset="0"/>
              </a:rPr>
              <a:t> String creature;</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a:t>
            </a:r>
            <a:r>
              <a:rPr lang="en-US" sz="1600" b="1" dirty="0" err="1">
                <a:solidFill>
                  <a:srgbClr val="7030A0"/>
                </a:solidFill>
                <a:latin typeface="Courier New" panose="02070309020205020404" pitchFamily="49" charset="0"/>
                <a:cs typeface="Courier New" panose="02070309020205020404" pitchFamily="49" charset="0"/>
              </a:rPr>
              <a:t>BeforeEach</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public void</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setUp</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creature = </a:t>
            </a:r>
            <a:r>
              <a:rPr lang="en-US" sz="1600" b="1" dirty="0">
                <a:solidFill>
                  <a:srgbClr val="C00000"/>
                </a:solidFill>
                <a:latin typeface="Courier New" panose="02070309020205020404" pitchFamily="49" charset="0"/>
                <a:cs typeface="Courier New" panose="02070309020205020404" pitchFamily="49" charset="0"/>
              </a:rPr>
              <a:t>"Wombat"</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@Test</a:t>
            </a:r>
          </a:p>
          <a:p>
            <a:r>
              <a:rPr lang="en-US" sz="1600" b="1" dirty="0">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public void</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testWombat</a:t>
            </a:r>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Assertions.assertEquals</a:t>
            </a:r>
            <a:r>
              <a:rPr lang="en-US" sz="1600" b="1" dirty="0">
                <a:latin typeface="Courier New" panose="02070309020205020404" pitchFamily="49" charset="0"/>
                <a:cs typeface="Courier New" panose="02070309020205020404" pitchFamily="49" charset="0"/>
              </a:rPr>
              <a:t>(</a:t>
            </a:r>
            <a:r>
              <a:rPr lang="en-US" sz="1600" b="1" dirty="0">
                <a:solidFill>
                  <a:srgbClr val="C00000"/>
                </a:solidFill>
                <a:latin typeface="Courier New" panose="02070309020205020404" pitchFamily="49" charset="0"/>
                <a:cs typeface="Courier New" panose="02070309020205020404" pitchFamily="49" charset="0"/>
              </a:rPr>
              <a:t>"Wombat"</a:t>
            </a:r>
            <a:r>
              <a:rPr lang="en-US" sz="1600" b="1" dirty="0">
                <a:latin typeface="Courier New" panose="02070309020205020404" pitchFamily="49" charset="0"/>
                <a:cs typeface="Courier New" panose="02070309020205020404" pitchFamily="49" charset="0"/>
              </a:rPr>
              <a:t>, creature, </a:t>
            </a:r>
            <a:r>
              <a:rPr lang="en-US" sz="1600" b="1" dirty="0">
                <a:solidFill>
                  <a:srgbClr val="C00000"/>
                </a:solidFill>
                <a:latin typeface="Courier New" panose="02070309020205020404" pitchFamily="49" charset="0"/>
                <a:cs typeface="Courier New" panose="02070309020205020404" pitchFamily="49" charset="0"/>
              </a:rPr>
              <a:t>"Wombat failure"</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1405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4FC3-A0EB-47EF-94CC-D2EDDF664142}"/>
              </a:ext>
            </a:extLst>
          </p:cNvPr>
          <p:cNvSpPr>
            <a:spLocks noGrp="1"/>
          </p:cNvSpPr>
          <p:nvPr>
            <p:ph type="title"/>
          </p:nvPr>
        </p:nvSpPr>
        <p:spPr/>
        <p:txBody>
          <a:bodyPr/>
          <a:lstStyle/>
          <a:p>
            <a:r>
              <a:rPr lang="en-US" dirty="0"/>
              <a:t>Assertions</a:t>
            </a:r>
          </a:p>
        </p:txBody>
      </p:sp>
      <p:sp>
        <p:nvSpPr>
          <p:cNvPr id="3" name="Content Placeholder 2">
            <a:extLst>
              <a:ext uri="{FF2B5EF4-FFF2-40B4-BE49-F238E27FC236}">
                <a16:creationId xmlns:a16="http://schemas.microsoft.com/office/drawing/2014/main" id="{5FE036D5-54BD-4E1C-9FC8-CE6B0D0CB048}"/>
              </a:ext>
            </a:extLst>
          </p:cNvPr>
          <p:cNvSpPr>
            <a:spLocks noGrp="1"/>
          </p:cNvSpPr>
          <p:nvPr>
            <p:ph idx="1"/>
          </p:nvPr>
        </p:nvSpPr>
        <p:spPr/>
        <p:txBody>
          <a:bodyPr>
            <a:normAutofit fontScale="85000" lnSpcReduction="20000"/>
          </a:bodyPr>
          <a:lstStyle/>
          <a:p>
            <a:r>
              <a:rPr lang="en-US" dirty="0"/>
              <a:t>An assertion is something that </a:t>
            </a:r>
            <a:r>
              <a:rPr lang="en-US" b="1" dirty="0"/>
              <a:t>must</a:t>
            </a:r>
            <a:r>
              <a:rPr lang="en-US" dirty="0"/>
              <a:t> be true in a program</a:t>
            </a:r>
          </a:p>
          <a:p>
            <a:r>
              <a:rPr lang="en-US" dirty="0"/>
              <a:t>Java (4 and higher) has assertions built in</a:t>
            </a:r>
          </a:p>
          <a:p>
            <a:r>
              <a:rPr lang="en-US" dirty="0"/>
              <a:t>You can put the following in code somewhere:</a:t>
            </a:r>
          </a:p>
          <a:p>
            <a:endParaRPr lang="en-US" dirty="0"/>
          </a:p>
          <a:p>
            <a:endParaRPr lang="en-US" dirty="0"/>
          </a:p>
          <a:p>
            <a:endParaRPr lang="en-US" dirty="0"/>
          </a:p>
          <a:p>
            <a:r>
              <a:rPr lang="en-US" dirty="0"/>
              <a:t>If the condition before the colon is true, everything is fine</a:t>
            </a:r>
          </a:p>
          <a:p>
            <a:r>
              <a:rPr lang="en-US" dirty="0"/>
              <a:t>If the condition is false, an </a:t>
            </a:r>
            <a:r>
              <a:rPr lang="en-US" b="1" dirty="0" err="1">
                <a:latin typeface="Courier New" panose="02070309020205020404" pitchFamily="49" charset="0"/>
                <a:cs typeface="Courier New" panose="02070309020205020404" pitchFamily="49" charset="0"/>
              </a:rPr>
              <a:t>AssertionError</a:t>
            </a:r>
            <a:r>
              <a:rPr lang="en-US" dirty="0"/>
              <a:t> will be thrown with the message after the colon</a:t>
            </a:r>
          </a:p>
          <a:p>
            <a:r>
              <a:rPr lang="en-US" dirty="0"/>
              <a:t>Caveat: The JVM normally runs with assertions turned off, for performance reasons</a:t>
            </a:r>
          </a:p>
          <a:p>
            <a:r>
              <a:rPr lang="en-US" dirty="0"/>
              <a:t>You have to run it with assertions on for assertion errors to happen</a:t>
            </a:r>
          </a:p>
          <a:p>
            <a:r>
              <a:rPr lang="en-US" dirty="0"/>
              <a:t>You </a:t>
            </a:r>
            <a:r>
              <a:rPr lang="en-US" b="1" dirty="0"/>
              <a:t>should</a:t>
            </a:r>
            <a:r>
              <a:rPr lang="en-US" dirty="0"/>
              <a:t> run the JVM with assertions on for testing purposes</a:t>
            </a:r>
          </a:p>
        </p:txBody>
      </p:sp>
      <p:sp>
        <p:nvSpPr>
          <p:cNvPr id="4" name="TextBox 3">
            <a:extLst>
              <a:ext uri="{FF2B5EF4-FFF2-40B4-BE49-F238E27FC236}">
                <a16:creationId xmlns:a16="http://schemas.microsoft.com/office/drawing/2014/main" id="{535DC17C-A5EE-4359-BD74-3DE5114C4611}"/>
              </a:ext>
            </a:extLst>
          </p:cNvPr>
          <p:cNvSpPr txBox="1"/>
          <p:nvPr/>
        </p:nvSpPr>
        <p:spPr>
          <a:xfrm>
            <a:off x="609600" y="2895600"/>
            <a:ext cx="10972800" cy="762000"/>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r>
              <a:rPr lang="en-US" sz="2400" b="1" dirty="0">
                <a:latin typeface="Courier New" panose="02070309020205020404" pitchFamily="49" charset="0"/>
                <a:cs typeface="Courier New" panose="02070309020205020404" pitchFamily="49" charset="0"/>
              </a:rPr>
              <a:t>String word = </a:t>
            </a:r>
            <a:r>
              <a:rPr lang="en-US" sz="2400" b="1" dirty="0">
                <a:solidFill>
                  <a:srgbClr val="C00000"/>
                </a:solidFill>
                <a:latin typeface="Courier New" panose="02070309020205020404" pitchFamily="49" charset="0"/>
                <a:cs typeface="Courier New" panose="02070309020205020404" pitchFamily="49" charset="0"/>
              </a:rPr>
              <a:t>"phlegmatic"</a:t>
            </a:r>
            <a:r>
              <a:rPr lang="en-US" sz="2400" b="1" dirty="0">
                <a:latin typeface="Courier New" panose="02070309020205020404" pitchFamily="49" charset="0"/>
                <a:cs typeface="Courier New" panose="02070309020205020404" pitchFamily="49" charset="0"/>
              </a:rPr>
              <a:t>;</a:t>
            </a:r>
          </a:p>
          <a:p>
            <a:r>
              <a:rPr lang="en-US" sz="2400" b="1" dirty="0">
                <a:solidFill>
                  <a:srgbClr val="0070C0"/>
                </a:solidFill>
                <a:latin typeface="Courier New" panose="02070309020205020404" pitchFamily="49" charset="0"/>
                <a:cs typeface="Courier New" panose="02070309020205020404" pitchFamily="49" charset="0"/>
              </a:rPr>
              <a:t>assert </a:t>
            </a:r>
            <a:r>
              <a:rPr lang="en-US" sz="2400" b="1" dirty="0" err="1">
                <a:latin typeface="Courier New" panose="02070309020205020404" pitchFamily="49" charset="0"/>
                <a:cs typeface="Courier New" panose="02070309020205020404" pitchFamily="49" charset="0"/>
              </a:rPr>
              <a:t>word.length</a:t>
            </a:r>
            <a:r>
              <a:rPr lang="en-US" sz="2400" b="1" dirty="0">
                <a:latin typeface="Courier New" panose="02070309020205020404" pitchFamily="49" charset="0"/>
                <a:cs typeface="Courier New" panose="02070309020205020404" pitchFamily="49" charset="0"/>
              </a:rPr>
              <a:t>() &lt; 5 : </a:t>
            </a:r>
            <a:r>
              <a:rPr lang="en-US" sz="2400" b="1" dirty="0">
                <a:solidFill>
                  <a:srgbClr val="C00000"/>
                </a:solidFill>
                <a:latin typeface="Courier New" panose="02070309020205020404" pitchFamily="49" charset="0"/>
                <a:cs typeface="Courier New" panose="02070309020205020404" pitchFamily="49" charset="0"/>
              </a:rPr>
              <a:t>"Word is too long!"</a:t>
            </a:r>
            <a:r>
              <a:rPr lang="en-US" sz="2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076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3A066-7E58-4AA0-8558-365905CEA9E5}"/>
              </a:ext>
            </a:extLst>
          </p:cNvPr>
          <p:cNvSpPr>
            <a:spLocks noGrp="1"/>
          </p:cNvSpPr>
          <p:nvPr>
            <p:ph type="title"/>
          </p:nvPr>
        </p:nvSpPr>
        <p:spPr/>
        <p:txBody>
          <a:bodyPr/>
          <a:lstStyle/>
          <a:p>
            <a:r>
              <a:rPr lang="en-US" dirty="0"/>
              <a:t>Assertions </a:t>
            </a:r>
            <a:r>
              <a:rPr lang="en-US"/>
              <a:t>in JUnit </a:t>
            </a:r>
            <a:r>
              <a:rPr lang="en-US" dirty="0"/>
              <a:t>tests</a:t>
            </a:r>
          </a:p>
        </p:txBody>
      </p:sp>
      <p:sp>
        <p:nvSpPr>
          <p:cNvPr id="3" name="Content Placeholder 2">
            <a:extLst>
              <a:ext uri="{FF2B5EF4-FFF2-40B4-BE49-F238E27FC236}">
                <a16:creationId xmlns:a16="http://schemas.microsoft.com/office/drawing/2014/main" id="{38965AE4-E713-4F26-B5FA-8C3545D071EF}"/>
              </a:ext>
            </a:extLst>
          </p:cNvPr>
          <p:cNvSpPr>
            <a:spLocks noGrp="1"/>
          </p:cNvSpPr>
          <p:nvPr>
            <p:ph idx="1"/>
          </p:nvPr>
        </p:nvSpPr>
        <p:spPr/>
        <p:txBody>
          <a:bodyPr>
            <a:normAutofit fontScale="92500" lnSpcReduction="10000"/>
          </a:bodyPr>
          <a:lstStyle/>
          <a:p>
            <a:r>
              <a:rPr lang="en-US" sz="2400" dirty="0"/>
              <a:t>When you run a test, you expect to get a certain output</a:t>
            </a:r>
          </a:p>
          <a:p>
            <a:r>
              <a:rPr lang="en-US" sz="2400" dirty="0"/>
              <a:t>You should assert that this output is what it should be</a:t>
            </a:r>
          </a:p>
          <a:p>
            <a:r>
              <a:rPr lang="en-US" sz="2400" dirty="0"/>
              <a:t>JUnit 5 has a class called </a:t>
            </a:r>
            <a:r>
              <a:rPr lang="en-US" sz="2400" b="1" dirty="0">
                <a:latin typeface="Courier New" panose="02070309020205020404" pitchFamily="49" charset="0"/>
                <a:cs typeface="Courier New" panose="02070309020205020404" pitchFamily="49" charset="0"/>
              </a:rPr>
              <a:t>Assertions</a:t>
            </a:r>
            <a:r>
              <a:rPr lang="en-US" sz="2400" dirty="0"/>
              <a:t> that has a number of static methods used to assert that different things are what they should be</a:t>
            </a:r>
          </a:p>
          <a:p>
            <a:pPr lvl="1"/>
            <a:r>
              <a:rPr lang="en-US" sz="2000" dirty="0"/>
              <a:t>Running JUnit takes care of turning assertions on</a:t>
            </a:r>
          </a:p>
          <a:p>
            <a:r>
              <a:rPr lang="en-US" sz="2400" dirty="0"/>
              <a:t>The most common is </a:t>
            </a:r>
            <a:r>
              <a:rPr lang="en-US" sz="2400" b="1" dirty="0" err="1">
                <a:latin typeface="Courier New" panose="02070309020205020404" pitchFamily="49" charset="0"/>
                <a:cs typeface="Courier New" panose="02070309020205020404" pitchFamily="49" charset="0"/>
              </a:rPr>
              <a:t>assertEquals</a:t>
            </a:r>
            <a:r>
              <a:rPr lang="en-US" sz="2400" b="1" dirty="0">
                <a:latin typeface="Courier New" panose="02070309020205020404" pitchFamily="49" charset="0"/>
                <a:cs typeface="Courier New" panose="02070309020205020404" pitchFamily="49" charset="0"/>
              </a:rPr>
              <a:t>()</a:t>
            </a:r>
            <a:r>
              <a:rPr lang="en-US" sz="2400" dirty="0"/>
              <a:t>, which takes the expected value, the actual value, and a message to report if they aren't equal:</a:t>
            </a:r>
          </a:p>
          <a:p>
            <a:pPr lvl="1"/>
            <a:r>
              <a:rPr lang="en-US" sz="2000" b="1" dirty="0" err="1">
                <a:latin typeface="Courier New" panose="02070309020205020404" pitchFamily="49" charset="0"/>
                <a:cs typeface="Courier New" panose="02070309020205020404" pitchFamily="49" charset="0"/>
              </a:rPr>
              <a:t>assertEquals</a:t>
            </a:r>
            <a:r>
              <a:rPr lang="en-US" sz="2000" b="1" dirty="0">
                <a:latin typeface="Courier New" panose="02070309020205020404" pitchFamily="49" charset="0"/>
                <a:cs typeface="Courier New" panose="02070309020205020404" pitchFamily="49" charset="0"/>
              </a:rPr>
              <a:t>(int expected, int actual, String message)</a:t>
            </a:r>
          </a:p>
          <a:p>
            <a:pPr lvl="1"/>
            <a:r>
              <a:rPr lang="en-US" sz="2000" b="1" dirty="0" err="1">
                <a:latin typeface="Courier New" panose="02070309020205020404" pitchFamily="49" charset="0"/>
                <a:cs typeface="Courier New" panose="02070309020205020404" pitchFamily="49" charset="0"/>
              </a:rPr>
              <a:t>assertEquals</a:t>
            </a:r>
            <a:r>
              <a:rPr lang="en-US" sz="2000" b="1" dirty="0">
                <a:latin typeface="Courier New" panose="02070309020205020404" pitchFamily="49" charset="0"/>
                <a:cs typeface="Courier New" panose="02070309020205020404" pitchFamily="49" charset="0"/>
              </a:rPr>
              <a:t>(char expected, char actual, String message)</a:t>
            </a:r>
          </a:p>
          <a:p>
            <a:pPr lvl="1"/>
            <a:r>
              <a:rPr lang="en-US" sz="2000" b="1" dirty="0" err="1">
                <a:latin typeface="Courier New" panose="02070309020205020404" pitchFamily="49" charset="0"/>
                <a:cs typeface="Courier New" panose="02070309020205020404" pitchFamily="49" charset="0"/>
              </a:rPr>
              <a:t>assertEquals</a:t>
            </a:r>
            <a:r>
              <a:rPr lang="en-US" sz="2000" b="1" dirty="0">
                <a:latin typeface="Courier New" panose="02070309020205020404" pitchFamily="49" charset="0"/>
                <a:cs typeface="Courier New" panose="02070309020205020404" pitchFamily="49" charset="0"/>
              </a:rPr>
              <a:t>(double expected, double actual, double delta, String message)</a:t>
            </a:r>
          </a:p>
          <a:p>
            <a:pPr lvl="1"/>
            <a:r>
              <a:rPr lang="en-US" sz="2000" b="1" dirty="0" err="1">
                <a:latin typeface="Courier New" panose="02070309020205020404" pitchFamily="49" charset="0"/>
                <a:cs typeface="Courier New" panose="02070309020205020404" pitchFamily="49" charset="0"/>
              </a:rPr>
              <a:t>assertEquals</a:t>
            </a:r>
            <a:r>
              <a:rPr lang="en-US" sz="2000" b="1" dirty="0">
                <a:latin typeface="Courier New" panose="02070309020205020404" pitchFamily="49" charset="0"/>
                <a:cs typeface="Courier New" panose="02070309020205020404" pitchFamily="49" charset="0"/>
              </a:rPr>
              <a:t>(Object expected, Object actual, String message)</a:t>
            </a:r>
          </a:p>
          <a:p>
            <a:r>
              <a:rPr lang="en-US" sz="2400" dirty="0">
                <a:cs typeface="Courier New" panose="02070309020205020404" pitchFamily="49" charset="0"/>
              </a:rPr>
              <a:t>Another useful method in </a:t>
            </a:r>
            <a:r>
              <a:rPr lang="en-US" sz="2400" b="1" dirty="0">
                <a:latin typeface="Courier New" panose="02070309020205020404" pitchFamily="49" charset="0"/>
                <a:cs typeface="Courier New" panose="02070309020205020404" pitchFamily="49" charset="0"/>
              </a:rPr>
              <a:t>Assertions</a:t>
            </a:r>
            <a:r>
              <a:rPr lang="en-US" sz="2400" dirty="0">
                <a:cs typeface="Courier New" panose="02070309020205020404" pitchFamily="49" charset="0"/>
              </a:rPr>
              <a:t>:</a:t>
            </a:r>
          </a:p>
          <a:p>
            <a:pPr lvl="1"/>
            <a:r>
              <a:rPr lang="en-US" sz="2000" b="1" dirty="0" err="1">
                <a:latin typeface="Courier New" panose="02070309020205020404" pitchFamily="49" charset="0"/>
                <a:cs typeface="Courier New" panose="02070309020205020404" pitchFamily="49" charset="0"/>
              </a:rPr>
              <a:t>assertTrue</a:t>
            </a:r>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boolean</a:t>
            </a:r>
            <a:r>
              <a:rPr lang="en-US" sz="2000" b="1" dirty="0">
                <a:latin typeface="Courier New" panose="02070309020205020404" pitchFamily="49" charset="0"/>
                <a:cs typeface="Courier New" panose="02070309020205020404" pitchFamily="49" charset="0"/>
              </a:rPr>
              <a:t> condition, String message)</a:t>
            </a:r>
          </a:p>
          <a:p>
            <a:pPr lvl="1"/>
            <a:endParaRPr lang="en-US" sz="2000" dirty="0"/>
          </a:p>
          <a:p>
            <a:pPr lvl="1"/>
            <a:endParaRPr lang="en-US" sz="2000" dirty="0"/>
          </a:p>
        </p:txBody>
      </p:sp>
    </p:spTree>
    <p:extLst>
      <p:ext uri="{BB962C8B-B14F-4D97-AF65-F5344CB8AC3E}">
        <p14:creationId xmlns:p14="http://schemas.microsoft.com/office/powerpoint/2010/main" val="3915091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B9FA4-AB63-493F-9259-D62E9AD1FAF6}"/>
              </a:ext>
            </a:extLst>
          </p:cNvPr>
          <p:cNvSpPr>
            <a:spLocks noGrp="1"/>
          </p:cNvSpPr>
          <p:nvPr>
            <p:ph type="title"/>
          </p:nvPr>
        </p:nvSpPr>
        <p:spPr/>
        <p:txBody>
          <a:bodyPr/>
          <a:lstStyle/>
          <a:p>
            <a:r>
              <a:rPr lang="en-US" dirty="0"/>
              <a:t>Assertion example</a:t>
            </a:r>
          </a:p>
        </p:txBody>
      </p:sp>
      <p:sp>
        <p:nvSpPr>
          <p:cNvPr id="3" name="Content Placeholder 2">
            <a:extLst>
              <a:ext uri="{FF2B5EF4-FFF2-40B4-BE49-F238E27FC236}">
                <a16:creationId xmlns:a16="http://schemas.microsoft.com/office/drawing/2014/main" id="{711D338C-8E14-46CB-9934-EB095862AB9D}"/>
              </a:ext>
            </a:extLst>
          </p:cNvPr>
          <p:cNvSpPr>
            <a:spLocks noGrp="1"/>
          </p:cNvSpPr>
          <p:nvPr>
            <p:ph idx="1"/>
          </p:nvPr>
        </p:nvSpPr>
        <p:spPr/>
        <p:txBody>
          <a:bodyPr/>
          <a:lstStyle/>
          <a:p>
            <a:r>
              <a:rPr lang="en-US" dirty="0"/>
              <a:t>We know that the </a:t>
            </a:r>
            <a:r>
              <a:rPr lang="en-US" b="1" dirty="0">
                <a:latin typeface="Courier New" panose="02070309020205020404" pitchFamily="49" charset="0"/>
                <a:cs typeface="Courier New" panose="02070309020205020404" pitchFamily="49" charset="0"/>
              </a:rPr>
              <a:t>substring()</a:t>
            </a:r>
            <a:r>
              <a:rPr lang="en-US" dirty="0"/>
              <a:t> method on </a:t>
            </a:r>
            <a:r>
              <a:rPr lang="en-US" b="1" dirty="0">
                <a:latin typeface="Courier New" panose="02070309020205020404" pitchFamily="49" charset="0"/>
                <a:cs typeface="Courier New" panose="02070309020205020404" pitchFamily="49" charset="0"/>
              </a:rPr>
              <a:t>String</a:t>
            </a:r>
            <a:r>
              <a:rPr lang="en-US" dirty="0"/>
              <a:t> objects works, but what if we wanted to test it?</a:t>
            </a:r>
          </a:p>
        </p:txBody>
      </p:sp>
      <p:sp>
        <p:nvSpPr>
          <p:cNvPr id="4" name="TextBox 3">
            <a:extLst>
              <a:ext uri="{FF2B5EF4-FFF2-40B4-BE49-F238E27FC236}">
                <a16:creationId xmlns:a16="http://schemas.microsoft.com/office/drawing/2014/main" id="{34F262A1-21E9-472E-B35A-832B072C43F6}"/>
              </a:ext>
            </a:extLst>
          </p:cNvPr>
          <p:cNvSpPr txBox="1"/>
          <p:nvPr/>
        </p:nvSpPr>
        <p:spPr>
          <a:xfrm>
            <a:off x="609600" y="3048000"/>
            <a:ext cx="10972800" cy="3276600"/>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r>
              <a:rPr lang="en-US" b="1" dirty="0">
                <a:solidFill>
                  <a:srgbClr val="0070C0"/>
                </a:solidFill>
                <a:latin typeface="Courier New" panose="02070309020205020404" pitchFamily="49" charset="0"/>
                <a:cs typeface="Courier New" panose="02070309020205020404" pitchFamily="49" charset="0"/>
              </a:rPr>
              <a:t>import</a:t>
            </a:r>
            <a:r>
              <a:rPr lang="en-US" b="1" dirty="0">
                <a:latin typeface="Courier New" panose="02070309020205020404" pitchFamily="49" charset="0"/>
                <a:cs typeface="Courier New" panose="02070309020205020404" pitchFamily="49" charset="0"/>
              </a:rPr>
              <a:t> </a:t>
            </a:r>
            <a:r>
              <a:rPr lang="en-US" b="1" err="1">
                <a:latin typeface="Courier New" panose="02070309020205020404" pitchFamily="49" charset="0"/>
                <a:cs typeface="Courier New" panose="02070309020205020404" pitchFamily="49" charset="0"/>
              </a:rPr>
              <a:t>org</a:t>
            </a:r>
            <a:r>
              <a:rPr lang="en-US" b="1">
                <a:latin typeface="Courier New" panose="02070309020205020404" pitchFamily="49" charset="0"/>
                <a:cs typeface="Courier New" panose="02070309020205020404" pitchFamily="49" charset="0"/>
              </a:rPr>
              <a:t>.junit.</a:t>
            </a:r>
            <a:r>
              <a:rPr lang="en-US" b="1" dirty="0" err="1">
                <a:latin typeface="Courier New" panose="02070309020205020404" pitchFamily="49" charset="0"/>
                <a:cs typeface="Courier New" panose="02070309020205020404" pitchFamily="49" charset="0"/>
              </a:rPr>
              <a:t>jupiter.api</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solidFill>
                  <a:srgbClr val="0070C0"/>
                </a:solidFill>
                <a:latin typeface="Courier New" panose="02070309020205020404" pitchFamily="49" charset="0"/>
                <a:cs typeface="Courier New" panose="02070309020205020404" pitchFamily="49" charset="0"/>
              </a:rPr>
              <a:t>public class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StringTest</a:t>
            </a:r>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@Test</a:t>
            </a:r>
          </a:p>
          <a:p>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public void</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testSubstring</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 </a:t>
            </a:r>
            <a:r>
              <a:rPr lang="en-US" b="1" dirty="0">
                <a:solidFill>
                  <a:srgbClr val="C00000"/>
                </a:solidFill>
                <a:latin typeface="Courier New" panose="02070309020205020404" pitchFamily="49" charset="0"/>
                <a:cs typeface="Courier New" panose="02070309020205020404" pitchFamily="49" charset="0"/>
              </a:rPr>
              <a:t>"dysfunctional"</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String substring = </a:t>
            </a:r>
            <a:r>
              <a:rPr lang="en-US" b="1" dirty="0" err="1">
                <a:latin typeface="Courier New" panose="02070309020205020404" pitchFamily="49" charset="0"/>
                <a:cs typeface="Courier New" panose="02070309020205020404" pitchFamily="49" charset="0"/>
              </a:rPr>
              <a:t>string.substring</a:t>
            </a:r>
            <a:r>
              <a:rPr lang="en-US" b="1" dirty="0">
                <a:latin typeface="Courier New" panose="02070309020205020404" pitchFamily="49" charset="0"/>
                <a:cs typeface="Courier New" panose="02070309020205020404" pitchFamily="49" charset="0"/>
              </a:rPr>
              <a:t>(3,6);</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Assertions.assertEquals</a:t>
            </a:r>
            <a:r>
              <a:rPr lang="en-US" b="1" dirty="0">
                <a:latin typeface="Courier New" panose="02070309020205020404" pitchFamily="49" charset="0"/>
                <a:cs typeface="Courier New" panose="02070309020205020404" pitchFamily="49" charset="0"/>
              </a:rPr>
              <a:t>(</a:t>
            </a:r>
            <a:r>
              <a:rPr lang="en-US" b="1" dirty="0">
                <a:solidFill>
                  <a:srgbClr val="C00000"/>
                </a:solidFill>
                <a:latin typeface="Courier New" panose="02070309020205020404" pitchFamily="49" charset="0"/>
                <a:cs typeface="Courier New" panose="02070309020205020404" pitchFamily="49" charset="0"/>
              </a:rPr>
              <a:t>"fun"</a:t>
            </a:r>
            <a:r>
              <a:rPr lang="en-US" b="1" dirty="0">
                <a:latin typeface="Courier New" panose="02070309020205020404" pitchFamily="49" charset="0"/>
                <a:cs typeface="Courier New" panose="02070309020205020404" pitchFamily="49" charset="0"/>
              </a:rPr>
              <a:t>, substring, </a:t>
            </a:r>
            <a:r>
              <a:rPr lang="en-US" b="1" dirty="0">
                <a:solidFill>
                  <a:srgbClr val="C00000"/>
                </a:solidFill>
                <a:latin typeface="Courier New" panose="02070309020205020404" pitchFamily="49" charset="0"/>
                <a:cs typeface="Courier New" panose="02070309020205020404" pitchFamily="49" charset="0"/>
              </a:rPr>
              <a:t>"Substring failure!"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12849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94F8-C95B-45A6-A828-F87A75ED74B5}"/>
              </a:ext>
            </a:extLst>
          </p:cNvPr>
          <p:cNvSpPr>
            <a:spLocks noGrp="1"/>
          </p:cNvSpPr>
          <p:nvPr>
            <p:ph type="title"/>
          </p:nvPr>
        </p:nvSpPr>
        <p:spPr/>
        <p:txBody>
          <a:bodyPr/>
          <a:lstStyle/>
          <a:p>
            <a:r>
              <a:rPr lang="en-US" dirty="0"/>
              <a:t>Sometimes failing is winning</a:t>
            </a:r>
          </a:p>
        </p:txBody>
      </p:sp>
      <p:sp>
        <p:nvSpPr>
          <p:cNvPr id="3" name="Content Placeholder 2">
            <a:extLst>
              <a:ext uri="{FF2B5EF4-FFF2-40B4-BE49-F238E27FC236}">
                <a16:creationId xmlns:a16="http://schemas.microsoft.com/office/drawing/2014/main" id="{02449A06-AB6E-4F42-8FD7-C6AAEF04695B}"/>
              </a:ext>
            </a:extLst>
          </p:cNvPr>
          <p:cNvSpPr>
            <a:spLocks noGrp="1"/>
          </p:cNvSpPr>
          <p:nvPr>
            <p:ph idx="1"/>
          </p:nvPr>
        </p:nvSpPr>
        <p:spPr>
          <a:xfrm>
            <a:off x="609600" y="1775193"/>
            <a:ext cx="10972800" cy="1120407"/>
          </a:xfrm>
        </p:spPr>
        <p:txBody>
          <a:bodyPr>
            <a:normAutofit fontScale="77500" lnSpcReduction="20000"/>
          </a:bodyPr>
          <a:lstStyle/>
          <a:p>
            <a:r>
              <a:rPr lang="en-US" dirty="0"/>
              <a:t>What if a method is </a:t>
            </a:r>
            <a:r>
              <a:rPr lang="en-US" b="1" dirty="0"/>
              <a:t>supposed</a:t>
            </a:r>
            <a:r>
              <a:rPr lang="en-US" dirty="0"/>
              <a:t> to throw an exception under certain conditions?</a:t>
            </a:r>
          </a:p>
          <a:p>
            <a:r>
              <a:rPr lang="en-US" dirty="0"/>
              <a:t>It should be considered a failure </a:t>
            </a:r>
            <a:r>
              <a:rPr lang="en-US" b="1" dirty="0"/>
              <a:t>not</a:t>
            </a:r>
            <a:r>
              <a:rPr lang="en-US" dirty="0"/>
              <a:t> to throw an exception</a:t>
            </a:r>
          </a:p>
          <a:p>
            <a:r>
              <a:rPr lang="en-US" dirty="0"/>
              <a:t>The </a:t>
            </a:r>
            <a:r>
              <a:rPr lang="en-US" b="1" dirty="0">
                <a:latin typeface="Courier New" panose="02070309020205020404" pitchFamily="49" charset="0"/>
                <a:cs typeface="Courier New" panose="02070309020205020404" pitchFamily="49" charset="0"/>
              </a:rPr>
              <a:t>Assertions</a:t>
            </a:r>
            <a:r>
              <a:rPr lang="en-US" dirty="0"/>
              <a:t> class also has a </a:t>
            </a:r>
            <a:r>
              <a:rPr lang="en-US" b="1" dirty="0">
                <a:latin typeface="Courier New" panose="02070309020205020404" pitchFamily="49" charset="0"/>
                <a:cs typeface="Courier New" panose="02070309020205020404" pitchFamily="49" charset="0"/>
              </a:rPr>
              <a:t>fail()</a:t>
            </a:r>
            <a:r>
              <a:rPr lang="en-US" dirty="0"/>
              <a:t> method that should never be called</a:t>
            </a:r>
          </a:p>
        </p:txBody>
      </p:sp>
      <p:sp>
        <p:nvSpPr>
          <p:cNvPr id="4" name="TextBox 3">
            <a:extLst>
              <a:ext uri="{FF2B5EF4-FFF2-40B4-BE49-F238E27FC236}">
                <a16:creationId xmlns:a16="http://schemas.microsoft.com/office/drawing/2014/main" id="{578BD9A0-29B9-447F-845D-FC1A5A09CDE8}"/>
              </a:ext>
            </a:extLst>
          </p:cNvPr>
          <p:cNvSpPr txBox="1"/>
          <p:nvPr/>
        </p:nvSpPr>
        <p:spPr>
          <a:xfrm>
            <a:off x="609600" y="2895600"/>
            <a:ext cx="10972800" cy="3657600"/>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r>
              <a:rPr lang="en-US" b="1" dirty="0">
                <a:solidFill>
                  <a:srgbClr val="0070C0"/>
                </a:solidFill>
                <a:latin typeface="Courier New" panose="02070309020205020404" pitchFamily="49" charset="0"/>
                <a:cs typeface="Courier New" panose="02070309020205020404" pitchFamily="49" charset="0"/>
              </a:rPr>
              <a:t>import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org.junit.jupiter.api</a:t>
            </a:r>
            <a:r>
              <a:rPr lang="en-US" b="1" dirty="0">
                <a:latin typeface="Courier New" panose="02070309020205020404" pitchFamily="49" charset="0"/>
                <a:cs typeface="Courier New" panose="02070309020205020404" pitchFamily="49" charset="0"/>
              </a:rPr>
              <a:t>.*;</a:t>
            </a:r>
          </a:p>
          <a:p>
            <a:endParaRPr lang="en-US" b="1" dirty="0">
              <a:latin typeface="Courier New" panose="02070309020205020404" pitchFamily="49" charset="0"/>
              <a:cs typeface="Courier New" panose="02070309020205020404" pitchFamily="49" charset="0"/>
            </a:endParaRPr>
          </a:p>
          <a:p>
            <a:r>
              <a:rPr lang="en-US" b="1" dirty="0">
                <a:solidFill>
                  <a:srgbClr val="0070C0"/>
                </a:solidFill>
                <a:latin typeface="Courier New" panose="02070309020205020404" pitchFamily="49" charset="0"/>
                <a:cs typeface="Courier New" panose="02070309020205020404" pitchFamily="49" charset="0"/>
              </a:rPr>
              <a:t>public class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FailTest</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a:solidFill>
                  <a:srgbClr val="7030A0"/>
                </a:solidFill>
                <a:latin typeface="Courier New" panose="02070309020205020404" pitchFamily="49" charset="0"/>
                <a:cs typeface="Courier New" panose="02070309020205020404" pitchFamily="49" charset="0"/>
              </a:rPr>
              <a:t>@Test</a:t>
            </a:r>
          </a:p>
          <a:p>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public void</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testBadString</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String </a:t>
            </a:r>
            <a:r>
              <a:rPr lang="en-US" b="1" dirty="0" err="1">
                <a:latin typeface="Courier New" panose="02070309020205020404" pitchFamily="49" charset="0"/>
                <a:cs typeface="Courier New" panose="02070309020205020404" pitchFamily="49" charset="0"/>
              </a:rPr>
              <a:t>string</a:t>
            </a:r>
            <a:r>
              <a:rPr lang="en-US" b="1" dirty="0">
                <a:latin typeface="Courier New" panose="02070309020205020404" pitchFamily="49" charset="0"/>
                <a:cs typeface="Courier New" panose="02070309020205020404" pitchFamily="49" charset="0"/>
              </a:rPr>
              <a:t> = </a:t>
            </a:r>
            <a:r>
              <a:rPr lang="en-US" b="1" dirty="0">
                <a:solidFill>
                  <a:srgbClr val="C00000"/>
                </a:solidFill>
                <a:latin typeface="Courier New" panose="02070309020205020404" pitchFamily="49" charset="0"/>
                <a:cs typeface="Courier New" panose="02070309020205020404" pitchFamily="49" charset="0"/>
              </a:rPr>
              <a:t>"armpit"</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try</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number = </a:t>
            </a:r>
            <a:r>
              <a:rPr lang="en-US" b="1" dirty="0" err="1">
                <a:latin typeface="Courier New" panose="02070309020205020404" pitchFamily="49" charset="0"/>
                <a:cs typeface="Courier New" panose="02070309020205020404" pitchFamily="49" charset="0"/>
              </a:rPr>
              <a:t>Integer.parseInt</a:t>
            </a:r>
            <a:r>
              <a:rPr lang="en-US" b="1" dirty="0">
                <a:latin typeface="Courier New" panose="02070309020205020404" pitchFamily="49" charset="0"/>
                <a:cs typeface="Courier New" panose="02070309020205020404" pitchFamily="49" charset="0"/>
              </a:rPr>
              <a:t>(string);</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Assertions.fail</a:t>
            </a:r>
            <a:r>
              <a:rPr lang="en-US" b="1" dirty="0">
                <a:latin typeface="Courier New" panose="02070309020205020404" pitchFamily="49" charset="0"/>
                <a:cs typeface="Courier New" panose="02070309020205020404" pitchFamily="49" charset="0"/>
              </a:rPr>
              <a:t>(</a:t>
            </a:r>
            <a:r>
              <a:rPr lang="en-US" b="1" dirty="0">
                <a:solidFill>
                  <a:srgbClr val="C00000"/>
                </a:solidFill>
                <a:latin typeface="Courier New" panose="02070309020205020404" pitchFamily="49" charset="0"/>
                <a:cs typeface="Courier New" panose="02070309020205020404" pitchFamily="49" charset="0"/>
              </a:rPr>
              <a:t>"An exception should have been thrown!"</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catch</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NumberFormatException</a:t>
            </a:r>
            <a:r>
              <a:rPr lang="en-US" b="1" dirty="0">
                <a:latin typeface="Courier New" panose="02070309020205020404" pitchFamily="49" charset="0"/>
                <a:cs typeface="Courier New" panose="02070309020205020404" pitchFamily="49" charset="0"/>
              </a:rPr>
              <a:t> e)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684054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883C-35A5-4CFE-A8F0-ED4D5F279E1B}"/>
              </a:ext>
            </a:extLst>
          </p:cNvPr>
          <p:cNvSpPr>
            <a:spLocks noGrp="1"/>
          </p:cNvSpPr>
          <p:nvPr>
            <p:ph type="title"/>
          </p:nvPr>
        </p:nvSpPr>
        <p:spPr/>
        <p:txBody>
          <a:bodyPr/>
          <a:lstStyle/>
          <a:p>
            <a:r>
              <a:rPr lang="en-US" dirty="0"/>
              <a:t>Debugging</a:t>
            </a:r>
          </a:p>
        </p:txBody>
      </p:sp>
      <p:sp>
        <p:nvSpPr>
          <p:cNvPr id="3" name="Text Placeholder 2">
            <a:extLst>
              <a:ext uri="{FF2B5EF4-FFF2-40B4-BE49-F238E27FC236}">
                <a16:creationId xmlns:a16="http://schemas.microsoft.com/office/drawing/2014/main" id="{345283F8-83A9-4E46-83E4-2148386FDA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7774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7E04C-5755-49A8-B3F8-DE08A2266B62}"/>
              </a:ext>
            </a:extLst>
          </p:cNvPr>
          <p:cNvSpPr>
            <a:spLocks noGrp="1"/>
          </p:cNvSpPr>
          <p:nvPr>
            <p:ph type="title"/>
          </p:nvPr>
        </p:nvSpPr>
        <p:spPr/>
        <p:txBody>
          <a:bodyPr/>
          <a:lstStyle/>
          <a:p>
            <a:r>
              <a:rPr lang="en-US" dirty="0"/>
              <a:t>Debugging</a:t>
            </a:r>
          </a:p>
        </p:txBody>
      </p:sp>
      <p:sp>
        <p:nvSpPr>
          <p:cNvPr id="3" name="Content Placeholder 2">
            <a:extLst>
              <a:ext uri="{FF2B5EF4-FFF2-40B4-BE49-F238E27FC236}">
                <a16:creationId xmlns:a16="http://schemas.microsoft.com/office/drawing/2014/main" id="{96A33CE8-78C2-418B-B60B-F4F3147E5162}"/>
              </a:ext>
            </a:extLst>
          </p:cNvPr>
          <p:cNvSpPr>
            <a:spLocks noGrp="1"/>
          </p:cNvSpPr>
          <p:nvPr>
            <p:ph idx="1"/>
          </p:nvPr>
        </p:nvSpPr>
        <p:spPr/>
        <p:txBody>
          <a:bodyPr>
            <a:normAutofit fontScale="85000" lnSpcReduction="20000"/>
          </a:bodyPr>
          <a:lstStyle/>
          <a:p>
            <a:r>
              <a:rPr lang="en-US" b="1" dirty="0"/>
              <a:t>Debugging</a:t>
            </a:r>
            <a:r>
              <a:rPr lang="en-US" dirty="0"/>
              <a:t> is using trigger conditions to identify and correct faults</a:t>
            </a:r>
          </a:p>
          <a:p>
            <a:r>
              <a:rPr lang="en-US" dirty="0"/>
              <a:t>Steps of debugging</a:t>
            </a:r>
          </a:p>
          <a:p>
            <a:pPr marL="971550" lvl="1" indent="-514350">
              <a:buFont typeface="+mj-lt"/>
              <a:buAutoNum type="arabicPeriod"/>
            </a:pPr>
            <a:r>
              <a:rPr lang="en-US" b="1" dirty="0"/>
              <a:t>Stabilize:</a:t>
            </a:r>
            <a:r>
              <a:rPr lang="en-US" dirty="0"/>
              <a:t> Understand the symptom and trigger condition so that the failure can be reproduced</a:t>
            </a:r>
          </a:p>
          <a:p>
            <a:pPr marL="971550" lvl="1" indent="-514350">
              <a:buFont typeface="+mj-lt"/>
              <a:buAutoNum type="arabicPeriod"/>
            </a:pPr>
            <a:r>
              <a:rPr lang="en-US" b="1" dirty="0"/>
              <a:t>Localize:</a:t>
            </a:r>
            <a:r>
              <a:rPr lang="en-US" dirty="0"/>
              <a:t> Locate the fault</a:t>
            </a:r>
          </a:p>
          <a:p>
            <a:pPr lvl="2"/>
            <a:r>
              <a:rPr lang="en-US" dirty="0"/>
              <a:t>Examine sections of code that are likely to be influenced by the trigger</a:t>
            </a:r>
          </a:p>
          <a:p>
            <a:pPr lvl="2"/>
            <a:r>
              <a:rPr lang="en-US" dirty="0"/>
              <a:t>Hypothesize what the fault is</a:t>
            </a:r>
          </a:p>
          <a:p>
            <a:pPr lvl="2"/>
            <a:r>
              <a:rPr lang="en-US" dirty="0"/>
              <a:t>Instrument sections of code (with print statements or conditional breaks)</a:t>
            </a:r>
          </a:p>
          <a:p>
            <a:pPr lvl="2"/>
            <a:r>
              <a:rPr lang="en-US" dirty="0"/>
              <a:t>Execute the code, monitoring the instrumentation</a:t>
            </a:r>
          </a:p>
          <a:p>
            <a:pPr lvl="2"/>
            <a:r>
              <a:rPr lang="en-US" dirty="0"/>
              <a:t>Prove or disprove the hypothesis</a:t>
            </a:r>
          </a:p>
          <a:p>
            <a:pPr marL="971550" lvl="1" indent="-514350">
              <a:buFont typeface="+mj-lt"/>
              <a:buAutoNum type="arabicPeriod"/>
            </a:pPr>
            <a:r>
              <a:rPr lang="en-US" b="1" dirty="0"/>
              <a:t>Correct:</a:t>
            </a:r>
            <a:r>
              <a:rPr lang="en-US" dirty="0"/>
              <a:t> Fix the fault</a:t>
            </a:r>
          </a:p>
          <a:p>
            <a:pPr marL="971550" lvl="1" indent="-514350">
              <a:buFont typeface="+mj-lt"/>
              <a:buAutoNum type="arabicPeriod"/>
            </a:pPr>
            <a:r>
              <a:rPr lang="en-US" b="1" dirty="0"/>
              <a:t>Verify:</a:t>
            </a:r>
            <a:r>
              <a:rPr lang="en-US" dirty="0"/>
              <a:t> Test the fix and run regression tests</a:t>
            </a:r>
          </a:p>
          <a:p>
            <a:pPr marL="971550" lvl="1" indent="-514350">
              <a:buFont typeface="+mj-lt"/>
              <a:buAutoNum type="arabicPeriod"/>
            </a:pPr>
            <a:r>
              <a:rPr lang="en-US" b="1" dirty="0"/>
              <a:t>Globalize:</a:t>
            </a:r>
            <a:r>
              <a:rPr lang="en-US" dirty="0"/>
              <a:t> Look for similar defects in the rest of the system and fix them</a:t>
            </a:r>
          </a:p>
        </p:txBody>
      </p:sp>
    </p:spTree>
    <p:extLst>
      <p:ext uri="{BB962C8B-B14F-4D97-AF65-F5344CB8AC3E}">
        <p14:creationId xmlns:p14="http://schemas.microsoft.com/office/powerpoint/2010/main" val="422545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B3078-524B-4DE0-B2F5-1632C6FD1009}"/>
              </a:ext>
            </a:extLst>
          </p:cNvPr>
          <p:cNvSpPr>
            <a:spLocks noGrp="1"/>
          </p:cNvSpPr>
          <p:nvPr>
            <p:ph type="title"/>
          </p:nvPr>
        </p:nvSpPr>
        <p:spPr/>
        <p:txBody>
          <a:bodyPr/>
          <a:lstStyle/>
          <a:p>
            <a:r>
              <a:rPr lang="en-US" dirty="0"/>
              <a:t>Cost of maintenance</a:t>
            </a:r>
          </a:p>
        </p:txBody>
      </p:sp>
      <p:sp>
        <p:nvSpPr>
          <p:cNvPr id="3" name="Content Placeholder 2">
            <a:extLst>
              <a:ext uri="{FF2B5EF4-FFF2-40B4-BE49-F238E27FC236}">
                <a16:creationId xmlns:a16="http://schemas.microsoft.com/office/drawing/2014/main" id="{06C42695-EC64-4879-8993-62A787884428}"/>
              </a:ext>
            </a:extLst>
          </p:cNvPr>
          <p:cNvSpPr>
            <a:spLocks noGrp="1"/>
          </p:cNvSpPr>
          <p:nvPr>
            <p:ph idx="1"/>
          </p:nvPr>
        </p:nvSpPr>
        <p:spPr/>
        <p:txBody>
          <a:bodyPr>
            <a:normAutofit fontScale="77500" lnSpcReduction="20000"/>
          </a:bodyPr>
          <a:lstStyle/>
          <a:p>
            <a:r>
              <a:rPr lang="en-US" dirty="0"/>
              <a:t>Maintenance is expensive</a:t>
            </a:r>
          </a:p>
          <a:p>
            <a:pPr lvl="1"/>
            <a:r>
              <a:rPr lang="en-US" dirty="0"/>
              <a:t>Some studies suggest that maintenance is responsible for 80% of the total effort surrounding a software product</a:t>
            </a:r>
          </a:p>
          <a:p>
            <a:pPr lvl="1"/>
            <a:r>
              <a:rPr lang="en-US" dirty="0"/>
              <a:t>This is exactly why Microsoft pushes OS versions off the supported list as soon as it can</a:t>
            </a:r>
          </a:p>
          <a:p>
            <a:r>
              <a:rPr lang="en-US" dirty="0"/>
              <a:t>Maintenance is expensive for many reasons:</a:t>
            </a:r>
          </a:p>
          <a:p>
            <a:pPr lvl="1"/>
            <a:r>
              <a:rPr lang="en-US" dirty="0"/>
              <a:t>It goes on for a long time, maybe decades</a:t>
            </a:r>
          </a:p>
          <a:p>
            <a:pPr lvl="1"/>
            <a:r>
              <a:rPr lang="en-US" dirty="0"/>
              <a:t>Software is poorly written to begin with, and maintaining only gets harder if new features are added</a:t>
            </a:r>
          </a:p>
          <a:p>
            <a:pPr lvl="1"/>
            <a:r>
              <a:rPr lang="en-US" dirty="0"/>
              <a:t>Software structure deteriorates over time as changes are made</a:t>
            </a:r>
          </a:p>
          <a:p>
            <a:pPr lvl="1"/>
            <a:r>
              <a:rPr lang="en-US" dirty="0"/>
              <a:t>In traditional processes, maintenance can take a long time and still end up with a bad result</a:t>
            </a:r>
          </a:p>
          <a:p>
            <a:r>
              <a:rPr lang="en-US" dirty="0"/>
              <a:t>Agile processes overcome some of these issues by making maintenance a natural continuation of development</a:t>
            </a:r>
          </a:p>
        </p:txBody>
      </p:sp>
    </p:spTree>
    <p:extLst>
      <p:ext uri="{BB962C8B-B14F-4D97-AF65-F5344CB8AC3E}">
        <p14:creationId xmlns:p14="http://schemas.microsoft.com/office/powerpoint/2010/main" val="342597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963B5-A52C-43C3-B35B-B883F6FDC721}"/>
              </a:ext>
            </a:extLst>
          </p:cNvPr>
          <p:cNvSpPr>
            <a:spLocks noGrp="1"/>
          </p:cNvSpPr>
          <p:nvPr>
            <p:ph type="title"/>
          </p:nvPr>
        </p:nvSpPr>
        <p:spPr/>
        <p:txBody>
          <a:bodyPr/>
          <a:lstStyle/>
          <a:p>
            <a:r>
              <a:rPr lang="en-US" dirty="0"/>
              <a:t>Debug code</a:t>
            </a:r>
          </a:p>
        </p:txBody>
      </p:sp>
      <p:sp>
        <p:nvSpPr>
          <p:cNvPr id="3" name="Content Placeholder 2">
            <a:extLst>
              <a:ext uri="{FF2B5EF4-FFF2-40B4-BE49-F238E27FC236}">
                <a16:creationId xmlns:a16="http://schemas.microsoft.com/office/drawing/2014/main" id="{02B8B85A-CD47-4235-A14D-AAF8808050CC}"/>
              </a:ext>
            </a:extLst>
          </p:cNvPr>
          <p:cNvSpPr>
            <a:spLocks noGrp="1"/>
          </p:cNvSpPr>
          <p:nvPr>
            <p:ph idx="1"/>
          </p:nvPr>
        </p:nvSpPr>
        <p:spPr/>
        <p:txBody>
          <a:bodyPr>
            <a:normAutofit fontScale="85000" lnSpcReduction="20000"/>
          </a:bodyPr>
          <a:lstStyle/>
          <a:p>
            <a:r>
              <a:rPr lang="en-US" b="1" dirty="0"/>
              <a:t>Debug code</a:t>
            </a:r>
            <a:r>
              <a:rPr lang="en-US" dirty="0"/>
              <a:t> is temporary output and input used to monitor what's going on in the code</a:t>
            </a:r>
          </a:p>
          <a:p>
            <a:r>
              <a:rPr lang="en-US" dirty="0"/>
              <a:t>Instead of printing out just numbers, add context information so that the debug statements are clear</a:t>
            </a:r>
          </a:p>
          <a:p>
            <a:r>
              <a:rPr lang="en-US" dirty="0"/>
              <a:t>Debug code is quick and dirty, useful when setting break points and tracing execution with a debugger might be too much work to catch a small issue</a:t>
            </a:r>
          </a:p>
          <a:p>
            <a:r>
              <a:rPr lang="en-US" dirty="0"/>
              <a:t>There are logging tools that can print logging data at various levels</a:t>
            </a:r>
          </a:p>
          <a:p>
            <a:pPr lvl="1"/>
            <a:r>
              <a:rPr lang="en-US" dirty="0"/>
              <a:t>Normally, nothing prints out</a:t>
            </a:r>
          </a:p>
          <a:p>
            <a:pPr lvl="1"/>
            <a:r>
              <a:rPr lang="en-US" dirty="0"/>
              <a:t>Running the program in logging mode prints out important data</a:t>
            </a:r>
          </a:p>
          <a:p>
            <a:pPr lvl="1"/>
            <a:r>
              <a:rPr lang="en-US" dirty="0"/>
              <a:t>Running the program in verbose mode prints out everything it can</a:t>
            </a:r>
          </a:p>
          <a:p>
            <a:r>
              <a:rPr lang="en-US" dirty="0"/>
              <a:t>Debug output can go to </a:t>
            </a:r>
            <a:r>
              <a:rPr lang="en-US" sz="2800" b="1" dirty="0" err="1">
                <a:latin typeface="Courier New" panose="02070309020205020404" pitchFamily="49" charset="0"/>
                <a:cs typeface="Courier New" panose="02070309020205020404" pitchFamily="49" charset="0"/>
              </a:rPr>
              <a:t>stdout</a:t>
            </a:r>
            <a:r>
              <a:rPr lang="en-US" dirty="0"/>
              <a:t> or </a:t>
            </a:r>
            <a:r>
              <a:rPr lang="en-US" sz="2800" b="1" dirty="0">
                <a:latin typeface="Courier New" panose="02070309020205020404" pitchFamily="49" charset="0"/>
                <a:cs typeface="Courier New" panose="02070309020205020404" pitchFamily="49" charset="0"/>
              </a:rPr>
              <a:t>stderr</a:t>
            </a:r>
          </a:p>
          <a:p>
            <a:pPr lvl="1"/>
            <a:r>
              <a:rPr lang="en-US" b="1" dirty="0" err="1">
                <a:latin typeface="Courier New" panose="02070309020205020404" pitchFamily="49" charset="0"/>
                <a:cs typeface="Courier New" panose="02070309020205020404" pitchFamily="49" charset="0"/>
              </a:rPr>
              <a:t>System.err</a:t>
            </a:r>
            <a:r>
              <a:rPr lang="en-US" dirty="0"/>
              <a:t> (instead of </a:t>
            </a:r>
            <a:r>
              <a:rPr lang="en-US" b="1" dirty="0" err="1">
                <a:latin typeface="Courier New" panose="02070309020205020404" pitchFamily="49" charset="0"/>
                <a:cs typeface="Courier New" panose="02070309020205020404" pitchFamily="49" charset="0"/>
              </a:rPr>
              <a:t>System.out</a:t>
            </a:r>
            <a:r>
              <a:rPr lang="en-US" dirty="0"/>
              <a:t>) prints to stderr in Java</a:t>
            </a:r>
          </a:p>
        </p:txBody>
      </p:sp>
    </p:spTree>
    <p:extLst>
      <p:ext uri="{BB962C8B-B14F-4D97-AF65-F5344CB8AC3E}">
        <p14:creationId xmlns:p14="http://schemas.microsoft.com/office/powerpoint/2010/main" val="227974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B371D-05A5-4BD7-9341-4D5FD9FE86E3}"/>
              </a:ext>
            </a:extLst>
          </p:cNvPr>
          <p:cNvSpPr>
            <a:spLocks noGrp="1"/>
          </p:cNvSpPr>
          <p:nvPr>
            <p:ph type="title"/>
          </p:nvPr>
        </p:nvSpPr>
        <p:spPr/>
        <p:txBody>
          <a:bodyPr/>
          <a:lstStyle/>
          <a:p>
            <a:r>
              <a:rPr lang="en-US" dirty="0"/>
              <a:t>Debuggers</a:t>
            </a:r>
          </a:p>
        </p:txBody>
      </p:sp>
      <p:sp>
        <p:nvSpPr>
          <p:cNvPr id="3" name="Content Placeholder 2">
            <a:extLst>
              <a:ext uri="{FF2B5EF4-FFF2-40B4-BE49-F238E27FC236}">
                <a16:creationId xmlns:a16="http://schemas.microsoft.com/office/drawing/2014/main" id="{48694DD3-06A5-491D-BAB6-07B134CFFD0B}"/>
              </a:ext>
            </a:extLst>
          </p:cNvPr>
          <p:cNvSpPr>
            <a:spLocks noGrp="1"/>
          </p:cNvSpPr>
          <p:nvPr>
            <p:ph idx="1"/>
          </p:nvPr>
        </p:nvSpPr>
        <p:spPr/>
        <p:txBody>
          <a:bodyPr>
            <a:normAutofit fontScale="92500" lnSpcReduction="20000"/>
          </a:bodyPr>
          <a:lstStyle/>
          <a:p>
            <a:r>
              <a:rPr lang="en-US" dirty="0"/>
              <a:t>IntelliJ, Eclipse, Visual Studio, </a:t>
            </a:r>
            <a:r>
              <a:rPr lang="en-US" dirty="0" err="1"/>
              <a:t>gdb</a:t>
            </a:r>
            <a:r>
              <a:rPr lang="en-US" dirty="0"/>
              <a:t> and most fully-featured IDEs provide debugging tools</a:t>
            </a:r>
          </a:p>
          <a:p>
            <a:r>
              <a:rPr lang="en-US" dirty="0"/>
              <a:t>Typical debugging features:</a:t>
            </a:r>
          </a:p>
          <a:p>
            <a:pPr lvl="1"/>
            <a:r>
              <a:rPr lang="en-US" dirty="0"/>
              <a:t>Setting </a:t>
            </a:r>
            <a:r>
              <a:rPr lang="en-US" b="1" dirty="0"/>
              <a:t>breakpoints</a:t>
            </a:r>
            <a:r>
              <a:rPr lang="en-US" dirty="0"/>
              <a:t> that will pause execution of the program when reached</a:t>
            </a:r>
          </a:p>
          <a:p>
            <a:pPr lvl="2"/>
            <a:r>
              <a:rPr lang="en-US" dirty="0"/>
              <a:t>Breakpoints can often be </a:t>
            </a:r>
            <a:r>
              <a:rPr lang="en-US" b="1" dirty="0"/>
              <a:t>conditional</a:t>
            </a:r>
            <a:r>
              <a:rPr lang="en-US" dirty="0"/>
              <a:t>, pausing only if certain conditions are met</a:t>
            </a:r>
          </a:p>
          <a:p>
            <a:pPr lvl="1"/>
            <a:r>
              <a:rPr lang="en-US" dirty="0"/>
              <a:t>Executing lines of code one by one, </a:t>
            </a:r>
            <a:r>
              <a:rPr lang="en-US" b="1" dirty="0"/>
              <a:t>stepping over</a:t>
            </a:r>
            <a:r>
              <a:rPr lang="en-US" dirty="0"/>
              <a:t> method calls or </a:t>
            </a:r>
            <a:r>
              <a:rPr lang="en-US" b="1" dirty="0"/>
              <a:t>stepping into</a:t>
            </a:r>
            <a:r>
              <a:rPr lang="en-US" dirty="0"/>
              <a:t> them and </a:t>
            </a:r>
            <a:r>
              <a:rPr lang="en-US" b="1" dirty="0"/>
              <a:t>stepping out</a:t>
            </a:r>
            <a:r>
              <a:rPr lang="en-US" dirty="0"/>
              <a:t> when you're done executing its code</a:t>
            </a:r>
          </a:p>
          <a:p>
            <a:pPr lvl="1"/>
            <a:r>
              <a:rPr lang="en-US" dirty="0"/>
              <a:t>Setting </a:t>
            </a:r>
            <a:r>
              <a:rPr lang="en-US" b="1" dirty="0"/>
              <a:t>watches</a:t>
            </a:r>
            <a:r>
              <a:rPr lang="en-US" dirty="0"/>
              <a:t> that display the current state of variables and members</a:t>
            </a:r>
          </a:p>
          <a:p>
            <a:r>
              <a:rPr lang="en-US" dirty="0"/>
              <a:t>If you don't use your debugger, you're choosing to play the game with one hand tied behind your back</a:t>
            </a:r>
          </a:p>
        </p:txBody>
      </p:sp>
    </p:spTree>
    <p:extLst>
      <p:ext uri="{BB962C8B-B14F-4D97-AF65-F5344CB8AC3E}">
        <p14:creationId xmlns:p14="http://schemas.microsoft.com/office/powerpoint/2010/main" val="368535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C4F59-8F2B-4CD1-A5EE-B80EFF2D0C02}"/>
              </a:ext>
            </a:extLst>
          </p:cNvPr>
          <p:cNvSpPr>
            <a:spLocks noGrp="1"/>
          </p:cNvSpPr>
          <p:nvPr>
            <p:ph type="title"/>
          </p:nvPr>
        </p:nvSpPr>
        <p:spPr/>
        <p:txBody>
          <a:bodyPr/>
          <a:lstStyle/>
          <a:p>
            <a:r>
              <a:rPr lang="en-US" dirty="0"/>
              <a:t>Refactoring</a:t>
            </a:r>
          </a:p>
        </p:txBody>
      </p:sp>
      <p:sp>
        <p:nvSpPr>
          <p:cNvPr id="3" name="Content Placeholder 2">
            <a:extLst>
              <a:ext uri="{FF2B5EF4-FFF2-40B4-BE49-F238E27FC236}">
                <a16:creationId xmlns:a16="http://schemas.microsoft.com/office/drawing/2014/main" id="{E6351C38-6F33-43F5-806D-D83BB9D993FC}"/>
              </a:ext>
            </a:extLst>
          </p:cNvPr>
          <p:cNvSpPr>
            <a:spLocks noGrp="1"/>
          </p:cNvSpPr>
          <p:nvPr>
            <p:ph idx="1"/>
          </p:nvPr>
        </p:nvSpPr>
        <p:spPr/>
        <p:txBody>
          <a:bodyPr>
            <a:normAutofit fontScale="70000" lnSpcReduction="20000"/>
          </a:bodyPr>
          <a:lstStyle/>
          <a:p>
            <a:r>
              <a:rPr lang="en-US" b="1" dirty="0"/>
              <a:t>Refactoring</a:t>
            </a:r>
            <a:r>
              <a:rPr lang="en-US" dirty="0"/>
              <a:t> means changing working code into working code</a:t>
            </a:r>
          </a:p>
          <a:p>
            <a:r>
              <a:rPr lang="en-US" dirty="0"/>
              <a:t>It can be done to improve the structure, the presentation, or the performance</a:t>
            </a:r>
          </a:p>
          <a:p>
            <a:r>
              <a:rPr lang="en-US" dirty="0"/>
              <a:t>You should refactor when:</a:t>
            </a:r>
          </a:p>
          <a:p>
            <a:pPr lvl="1"/>
            <a:r>
              <a:rPr lang="en-US" dirty="0"/>
              <a:t>There's duplication in your code</a:t>
            </a:r>
          </a:p>
          <a:p>
            <a:pPr lvl="1"/>
            <a:r>
              <a:rPr lang="en-US" dirty="0"/>
              <a:t>Your code is unclear</a:t>
            </a:r>
          </a:p>
          <a:p>
            <a:pPr lvl="1"/>
            <a:r>
              <a:rPr lang="en-US" dirty="0"/>
              <a:t>Your code smells:</a:t>
            </a:r>
          </a:p>
          <a:p>
            <a:pPr lvl="2"/>
            <a:r>
              <a:rPr lang="en-US" dirty="0"/>
              <a:t>Comments duplicate code</a:t>
            </a:r>
          </a:p>
          <a:p>
            <a:pPr lvl="2"/>
            <a:r>
              <a:rPr lang="en-US" dirty="0"/>
              <a:t>Classes only hold data (instead of operating on it)</a:t>
            </a:r>
          </a:p>
          <a:p>
            <a:pPr lvl="2"/>
            <a:r>
              <a:rPr lang="en-US" dirty="0"/>
              <a:t>Information isn't hidden</a:t>
            </a:r>
          </a:p>
          <a:p>
            <a:pPr lvl="2"/>
            <a:r>
              <a:rPr lang="en-US" dirty="0"/>
              <a:t>Classes are tightly coupled</a:t>
            </a:r>
          </a:p>
          <a:p>
            <a:pPr lvl="2"/>
            <a:r>
              <a:rPr lang="en-US" dirty="0"/>
              <a:t>Classes have low cohesion</a:t>
            </a:r>
          </a:p>
          <a:p>
            <a:pPr lvl="2"/>
            <a:r>
              <a:rPr lang="en-US" dirty="0"/>
              <a:t>Classes are too large</a:t>
            </a:r>
          </a:p>
          <a:p>
            <a:pPr lvl="2"/>
            <a:r>
              <a:rPr lang="en-US" dirty="0"/>
              <a:t>Classes are too small</a:t>
            </a:r>
          </a:p>
          <a:p>
            <a:pPr lvl="2"/>
            <a:r>
              <a:rPr lang="en-US" dirty="0"/>
              <a:t>Methods are too long</a:t>
            </a:r>
          </a:p>
          <a:p>
            <a:pPr lvl="2"/>
            <a:r>
              <a:rPr lang="en-US" b="1" dirty="0">
                <a:latin typeface="Courier New" panose="02070309020205020404" pitchFamily="49" charset="0"/>
                <a:cs typeface="Courier New" panose="02070309020205020404" pitchFamily="49" charset="0"/>
              </a:rPr>
              <a:t>switch</a:t>
            </a:r>
            <a:r>
              <a:rPr lang="en-US" dirty="0"/>
              <a:t> statements are used instead of good object-orientation</a:t>
            </a:r>
          </a:p>
        </p:txBody>
      </p:sp>
    </p:spTree>
    <p:extLst>
      <p:ext uri="{BB962C8B-B14F-4D97-AF65-F5344CB8AC3E}">
        <p14:creationId xmlns:p14="http://schemas.microsoft.com/office/powerpoint/2010/main" val="25815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75CED-648B-4A90-8ECC-4D299F43D7AB}"/>
              </a:ext>
            </a:extLst>
          </p:cNvPr>
          <p:cNvSpPr>
            <a:spLocks noGrp="1"/>
          </p:cNvSpPr>
          <p:nvPr>
            <p:ph type="title"/>
          </p:nvPr>
        </p:nvSpPr>
        <p:spPr/>
        <p:txBody>
          <a:bodyPr/>
          <a:lstStyle/>
          <a:p>
            <a:r>
              <a:rPr lang="en-US" dirty="0"/>
              <a:t>Common refactoring actions</a:t>
            </a:r>
          </a:p>
        </p:txBody>
      </p:sp>
      <p:sp>
        <p:nvSpPr>
          <p:cNvPr id="3" name="Content Placeholder 2">
            <a:extLst>
              <a:ext uri="{FF2B5EF4-FFF2-40B4-BE49-F238E27FC236}">
                <a16:creationId xmlns:a16="http://schemas.microsoft.com/office/drawing/2014/main" id="{81A10838-B7DF-4FDA-B5E8-F5785DF0CC08}"/>
              </a:ext>
            </a:extLst>
          </p:cNvPr>
          <p:cNvSpPr>
            <a:spLocks noGrp="1"/>
          </p:cNvSpPr>
          <p:nvPr>
            <p:ph idx="1"/>
          </p:nvPr>
        </p:nvSpPr>
        <p:spPr/>
        <p:txBody>
          <a:bodyPr>
            <a:normAutofit fontScale="85000" lnSpcReduction="20000"/>
          </a:bodyPr>
          <a:lstStyle/>
          <a:p>
            <a:r>
              <a:rPr lang="en-US" dirty="0"/>
              <a:t>Renaming a variable or method</a:t>
            </a:r>
          </a:p>
          <a:p>
            <a:r>
              <a:rPr lang="en-US" dirty="0"/>
              <a:t>Adding an explanatory variable</a:t>
            </a:r>
          </a:p>
          <a:p>
            <a:pPr lvl="1"/>
            <a:r>
              <a:rPr lang="en-US" dirty="0"/>
              <a:t>If an expression is too long, storing a partial computation into a named variable can help it be understood</a:t>
            </a:r>
          </a:p>
          <a:p>
            <a:r>
              <a:rPr lang="en-US" dirty="0"/>
              <a:t>Inline temporary variable</a:t>
            </a:r>
          </a:p>
          <a:p>
            <a:pPr lvl="1"/>
            <a:r>
              <a:rPr lang="en-US" dirty="0"/>
              <a:t>If a temporary variable is useless, just use the full expression (the opposite of the previous)</a:t>
            </a:r>
          </a:p>
          <a:p>
            <a:r>
              <a:rPr lang="en-US" dirty="0"/>
              <a:t>Break a method into two methods</a:t>
            </a:r>
          </a:p>
          <a:p>
            <a:r>
              <a:rPr lang="en-US" dirty="0"/>
              <a:t>Combine two short methods into a single one</a:t>
            </a:r>
          </a:p>
          <a:p>
            <a:r>
              <a:rPr lang="en-US" dirty="0"/>
              <a:t>Replace a conditional with polymorphism</a:t>
            </a:r>
          </a:p>
          <a:p>
            <a:pPr lvl="1"/>
            <a:r>
              <a:rPr lang="en-US" dirty="0"/>
              <a:t>Instead of an if or a switch, behavior changes because different objects have overridden methods with different behavior</a:t>
            </a:r>
          </a:p>
          <a:p>
            <a:r>
              <a:rPr lang="en-US" dirty="0"/>
              <a:t>Move methods from child classes to parent classes</a:t>
            </a:r>
          </a:p>
          <a:p>
            <a:endParaRPr lang="en-US" dirty="0"/>
          </a:p>
        </p:txBody>
      </p:sp>
    </p:spTree>
    <p:extLst>
      <p:ext uri="{BB962C8B-B14F-4D97-AF65-F5344CB8AC3E}">
        <p14:creationId xmlns:p14="http://schemas.microsoft.com/office/powerpoint/2010/main" val="22309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driven development</a:t>
            </a:r>
          </a:p>
        </p:txBody>
      </p:sp>
      <p:sp>
        <p:nvSpPr>
          <p:cNvPr id="3" name="Content Placeholder 2"/>
          <p:cNvSpPr>
            <a:spLocks noGrp="1"/>
          </p:cNvSpPr>
          <p:nvPr>
            <p:ph idx="1"/>
          </p:nvPr>
        </p:nvSpPr>
        <p:spPr/>
        <p:txBody>
          <a:bodyPr/>
          <a:lstStyle/>
          <a:p>
            <a:r>
              <a:rPr lang="en-US" b="1" dirty="0"/>
              <a:t>Test driven development</a:t>
            </a:r>
            <a:r>
              <a:rPr lang="en-US" dirty="0"/>
              <a:t> (TDD) is a style of development where testing is an integral part of coding</a:t>
            </a:r>
          </a:p>
          <a:p>
            <a:r>
              <a:rPr lang="en-US" dirty="0"/>
              <a:t>The key idea of TDD is that you write tests for the code </a:t>
            </a:r>
            <a:r>
              <a:rPr lang="en-US" b="1" dirty="0"/>
              <a:t>before</a:t>
            </a:r>
            <a:r>
              <a:rPr lang="en-US" dirty="0"/>
              <a:t> you write the code</a:t>
            </a:r>
          </a:p>
          <a:p>
            <a:pPr lvl="1"/>
            <a:r>
              <a:rPr lang="en-US" dirty="0"/>
              <a:t>Thus, the tests aren't distorted by writing the code</a:t>
            </a:r>
          </a:p>
          <a:p>
            <a:r>
              <a:rPr lang="en-US" dirty="0"/>
              <a:t>TDD is used for Extreme Programming, but it can be used for any approach, agile or plan-driven</a:t>
            </a:r>
          </a:p>
        </p:txBody>
      </p:sp>
    </p:spTree>
    <p:extLst>
      <p:ext uri="{BB962C8B-B14F-4D97-AF65-F5344CB8AC3E}">
        <p14:creationId xmlns:p14="http://schemas.microsoft.com/office/powerpoint/2010/main" val="137521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62CB2-5EB7-4055-A801-CA4CC90D1675}"/>
              </a:ext>
            </a:extLst>
          </p:cNvPr>
          <p:cNvSpPr>
            <a:spLocks noGrp="1"/>
          </p:cNvSpPr>
          <p:nvPr>
            <p:ph type="title"/>
          </p:nvPr>
        </p:nvSpPr>
        <p:spPr/>
        <p:txBody>
          <a:bodyPr/>
          <a:lstStyle/>
          <a:p>
            <a:r>
              <a:rPr lang="en-US" dirty="0"/>
              <a:t>Principles of TDD</a:t>
            </a:r>
          </a:p>
        </p:txBody>
      </p:sp>
      <p:sp>
        <p:nvSpPr>
          <p:cNvPr id="3" name="Content Placeholder 2">
            <a:extLst>
              <a:ext uri="{FF2B5EF4-FFF2-40B4-BE49-F238E27FC236}">
                <a16:creationId xmlns:a16="http://schemas.microsoft.com/office/drawing/2014/main" id="{C67BB7CF-6F5E-42B3-B167-DCB8D1F17EB4}"/>
              </a:ext>
            </a:extLst>
          </p:cNvPr>
          <p:cNvSpPr>
            <a:spLocks noGrp="1"/>
          </p:cNvSpPr>
          <p:nvPr>
            <p:ph idx="1"/>
          </p:nvPr>
        </p:nvSpPr>
        <p:spPr>
          <a:xfrm>
            <a:off x="609600" y="1775192"/>
            <a:ext cx="6686516" cy="4625609"/>
          </a:xfrm>
        </p:spPr>
        <p:txBody>
          <a:bodyPr>
            <a:normAutofit fontScale="92500" lnSpcReduction="20000"/>
          </a:bodyPr>
          <a:lstStyle/>
          <a:p>
            <a:r>
              <a:rPr lang="en-US" dirty="0"/>
              <a:t>You have to have a testing framework</a:t>
            </a:r>
          </a:p>
          <a:p>
            <a:r>
              <a:rPr lang="en-US" dirty="0"/>
              <a:t>Tests are written before code</a:t>
            </a:r>
          </a:p>
          <a:p>
            <a:r>
              <a:rPr lang="en-US" dirty="0"/>
              <a:t>Tests and code are written incrementally</a:t>
            </a:r>
          </a:p>
          <a:p>
            <a:pPr lvl="1"/>
            <a:r>
              <a:rPr lang="en-US" dirty="0"/>
              <a:t>Write tests for some functionality, then write code to pass them</a:t>
            </a:r>
          </a:p>
          <a:p>
            <a:r>
              <a:rPr lang="en-US" dirty="0"/>
              <a:t>Code is </a:t>
            </a:r>
            <a:r>
              <a:rPr lang="en-US" i="1" dirty="0"/>
              <a:t>only</a:t>
            </a:r>
            <a:r>
              <a:rPr lang="en-US" dirty="0"/>
              <a:t> written to pass tests</a:t>
            </a:r>
          </a:p>
          <a:p>
            <a:pPr lvl="1"/>
            <a:r>
              <a:rPr lang="en-US" dirty="0"/>
              <a:t>"Doing the simplest thing that could possibly work"</a:t>
            </a:r>
          </a:p>
          <a:p>
            <a:r>
              <a:rPr lang="en-US" dirty="0"/>
              <a:t>Refactoring is expected</a:t>
            </a:r>
          </a:p>
          <a:p>
            <a:pPr lvl="1"/>
            <a:r>
              <a:rPr lang="en-US" dirty="0"/>
              <a:t>Writing code only to pass tests might end up with funky design</a:t>
            </a:r>
          </a:p>
        </p:txBody>
      </p:sp>
      <p:sp>
        <p:nvSpPr>
          <p:cNvPr id="4" name="Rectangle: Rounded Corners 3">
            <a:extLst>
              <a:ext uri="{FF2B5EF4-FFF2-40B4-BE49-F238E27FC236}">
                <a16:creationId xmlns:a16="http://schemas.microsoft.com/office/drawing/2014/main" id="{0FAF963C-D4B0-4AFD-BFA6-6271320A286C}"/>
              </a:ext>
            </a:extLst>
          </p:cNvPr>
          <p:cNvSpPr/>
          <p:nvPr/>
        </p:nvSpPr>
        <p:spPr>
          <a:xfrm>
            <a:off x="8704521" y="1569922"/>
            <a:ext cx="1600200" cy="7775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Write Tests</a:t>
            </a:r>
          </a:p>
        </p:txBody>
      </p:sp>
      <p:sp>
        <p:nvSpPr>
          <p:cNvPr id="6" name="Rectangle: Rounded Corners 5">
            <a:extLst>
              <a:ext uri="{FF2B5EF4-FFF2-40B4-BE49-F238E27FC236}">
                <a16:creationId xmlns:a16="http://schemas.microsoft.com/office/drawing/2014/main" id="{14377588-6522-40BF-9230-9F70DF8FEFB8}"/>
              </a:ext>
            </a:extLst>
          </p:cNvPr>
          <p:cNvSpPr/>
          <p:nvPr/>
        </p:nvSpPr>
        <p:spPr>
          <a:xfrm>
            <a:off x="8704521" y="3291807"/>
            <a:ext cx="1600200" cy="77750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Run Tests</a:t>
            </a:r>
          </a:p>
        </p:txBody>
      </p:sp>
      <p:sp>
        <p:nvSpPr>
          <p:cNvPr id="7" name="Rectangle: Rounded Corners 6">
            <a:extLst>
              <a:ext uri="{FF2B5EF4-FFF2-40B4-BE49-F238E27FC236}">
                <a16:creationId xmlns:a16="http://schemas.microsoft.com/office/drawing/2014/main" id="{B9643A18-8952-4055-9346-6EABEECF36FB}"/>
              </a:ext>
            </a:extLst>
          </p:cNvPr>
          <p:cNvSpPr/>
          <p:nvPr/>
        </p:nvSpPr>
        <p:spPr>
          <a:xfrm>
            <a:off x="10058400" y="5166092"/>
            <a:ext cx="1600200" cy="7775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Write Code to Pass Tests</a:t>
            </a:r>
          </a:p>
        </p:txBody>
      </p:sp>
      <p:sp>
        <p:nvSpPr>
          <p:cNvPr id="8" name="Rectangle: Rounded Corners 7">
            <a:extLst>
              <a:ext uri="{FF2B5EF4-FFF2-40B4-BE49-F238E27FC236}">
                <a16:creationId xmlns:a16="http://schemas.microsoft.com/office/drawing/2014/main" id="{ECF83893-F450-45F7-8D3D-ED91775A2268}"/>
              </a:ext>
            </a:extLst>
          </p:cNvPr>
          <p:cNvSpPr/>
          <p:nvPr/>
        </p:nvSpPr>
        <p:spPr>
          <a:xfrm>
            <a:off x="7391400" y="5166092"/>
            <a:ext cx="1600200" cy="77750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Refactor</a:t>
            </a:r>
          </a:p>
        </p:txBody>
      </p:sp>
      <p:sp>
        <p:nvSpPr>
          <p:cNvPr id="11" name="Diamond 10">
            <a:extLst>
              <a:ext uri="{FF2B5EF4-FFF2-40B4-BE49-F238E27FC236}">
                <a16:creationId xmlns:a16="http://schemas.microsoft.com/office/drawing/2014/main" id="{5519D15E-DEF2-4043-8D20-36D8D93BB9F0}"/>
              </a:ext>
            </a:extLst>
          </p:cNvPr>
          <p:cNvSpPr/>
          <p:nvPr/>
        </p:nvSpPr>
        <p:spPr>
          <a:xfrm>
            <a:off x="9338572" y="2689961"/>
            <a:ext cx="332098" cy="332098"/>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Diamond 11">
            <a:extLst>
              <a:ext uri="{FF2B5EF4-FFF2-40B4-BE49-F238E27FC236}">
                <a16:creationId xmlns:a16="http://schemas.microsoft.com/office/drawing/2014/main" id="{2CE9829E-626F-4F53-8D48-B02CC7CF6DBB}"/>
              </a:ext>
            </a:extLst>
          </p:cNvPr>
          <p:cNvSpPr/>
          <p:nvPr/>
        </p:nvSpPr>
        <p:spPr>
          <a:xfrm>
            <a:off x="9338572" y="4415263"/>
            <a:ext cx="332098" cy="332098"/>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Diamond 12">
            <a:extLst>
              <a:ext uri="{FF2B5EF4-FFF2-40B4-BE49-F238E27FC236}">
                <a16:creationId xmlns:a16="http://schemas.microsoft.com/office/drawing/2014/main" id="{D0AD5AF7-E0ED-4567-9A91-54F7EA613DBA}"/>
              </a:ext>
            </a:extLst>
          </p:cNvPr>
          <p:cNvSpPr/>
          <p:nvPr/>
        </p:nvSpPr>
        <p:spPr>
          <a:xfrm>
            <a:off x="8025451" y="4417588"/>
            <a:ext cx="332098" cy="332098"/>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Diamond 13">
            <a:extLst>
              <a:ext uri="{FF2B5EF4-FFF2-40B4-BE49-F238E27FC236}">
                <a16:creationId xmlns:a16="http://schemas.microsoft.com/office/drawing/2014/main" id="{66655770-FEF7-4265-A529-F1CADDEE089E}"/>
              </a:ext>
            </a:extLst>
          </p:cNvPr>
          <p:cNvSpPr/>
          <p:nvPr/>
        </p:nvSpPr>
        <p:spPr>
          <a:xfrm>
            <a:off x="9338572" y="888985"/>
            <a:ext cx="332098" cy="332098"/>
          </a:xfrm>
          <a:prstGeom prst="diamon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2BAB755A-6E58-4389-95D2-6F24F651A297}"/>
              </a:ext>
            </a:extLst>
          </p:cNvPr>
          <p:cNvSpPr/>
          <p:nvPr/>
        </p:nvSpPr>
        <p:spPr>
          <a:xfrm>
            <a:off x="9370470" y="152400"/>
            <a:ext cx="266768" cy="26676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lowchart: Connector 15">
            <a:extLst>
              <a:ext uri="{FF2B5EF4-FFF2-40B4-BE49-F238E27FC236}">
                <a16:creationId xmlns:a16="http://schemas.microsoft.com/office/drawing/2014/main" id="{A148C6C3-2C40-4076-AB9F-25AFE70D6CA2}"/>
              </a:ext>
            </a:extLst>
          </p:cNvPr>
          <p:cNvSpPr/>
          <p:nvPr/>
        </p:nvSpPr>
        <p:spPr>
          <a:xfrm>
            <a:off x="8058116" y="6286432"/>
            <a:ext cx="266768" cy="266768"/>
          </a:xfrm>
          <a:prstGeom prst="flowChartConnector">
            <a:avLst/>
          </a:prstGeom>
          <a:ln w="127000" cmpd="thinThick"/>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0" name="Connector: Elbow 19">
            <a:extLst>
              <a:ext uri="{FF2B5EF4-FFF2-40B4-BE49-F238E27FC236}">
                <a16:creationId xmlns:a16="http://schemas.microsoft.com/office/drawing/2014/main" id="{DC1D2F0E-001F-4182-896F-B6B2AD24B8AB}"/>
              </a:ext>
            </a:extLst>
          </p:cNvPr>
          <p:cNvCxnSpPr>
            <a:endCxn id="11" idx="3"/>
          </p:cNvCxnSpPr>
          <p:nvPr/>
        </p:nvCxnSpPr>
        <p:spPr>
          <a:xfrm flipH="1" flipV="1">
            <a:off x="9670670" y="2856010"/>
            <a:ext cx="1987930" cy="2698836"/>
          </a:xfrm>
          <a:prstGeom prst="bentConnector3">
            <a:avLst>
              <a:gd name="adj1" fmla="val -11499"/>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7BAB7871-D9C6-4738-A2E3-76A598C99525}"/>
              </a:ext>
            </a:extLst>
          </p:cNvPr>
          <p:cNvCxnSpPr>
            <a:cxnSpLocks/>
            <a:stCxn id="12" idx="3"/>
          </p:cNvCxnSpPr>
          <p:nvPr/>
        </p:nvCxnSpPr>
        <p:spPr>
          <a:xfrm>
            <a:off x="9670670" y="4581312"/>
            <a:ext cx="1187830" cy="584780"/>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4AD3BF82-8E1C-4572-861D-367ACCECE3A3}"/>
              </a:ext>
            </a:extLst>
          </p:cNvPr>
          <p:cNvCxnSpPr>
            <a:cxnSpLocks/>
            <a:stCxn id="13" idx="0"/>
            <a:endCxn id="14" idx="1"/>
          </p:cNvCxnSpPr>
          <p:nvPr/>
        </p:nvCxnSpPr>
        <p:spPr>
          <a:xfrm rot="5400000" flipH="1" flipV="1">
            <a:off x="7083759" y="2162775"/>
            <a:ext cx="3362554" cy="1147072"/>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55FF55A-7071-4CF4-9FA1-AE43EFA9D698}"/>
              </a:ext>
            </a:extLst>
          </p:cNvPr>
          <p:cNvCxnSpPr>
            <a:stCxn id="15" idx="4"/>
            <a:endCxn id="14" idx="0"/>
          </p:cNvCxnSpPr>
          <p:nvPr/>
        </p:nvCxnSpPr>
        <p:spPr>
          <a:xfrm>
            <a:off x="9503854" y="419168"/>
            <a:ext cx="767" cy="469817"/>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0174D4AD-3FC8-458B-B33D-D88E78A7353D}"/>
              </a:ext>
            </a:extLst>
          </p:cNvPr>
          <p:cNvCxnSpPr>
            <a:cxnSpLocks/>
            <a:stCxn id="14" idx="2"/>
          </p:cNvCxnSpPr>
          <p:nvPr/>
        </p:nvCxnSpPr>
        <p:spPr>
          <a:xfrm>
            <a:off x="9504621" y="1221083"/>
            <a:ext cx="0" cy="348839"/>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686D2FA6-E8DF-4A8F-97A0-E7EEA21AAF30}"/>
              </a:ext>
            </a:extLst>
          </p:cNvPr>
          <p:cNvCxnSpPr>
            <a:cxnSpLocks/>
            <a:endCxn id="11" idx="0"/>
          </p:cNvCxnSpPr>
          <p:nvPr/>
        </p:nvCxnSpPr>
        <p:spPr>
          <a:xfrm>
            <a:off x="9504621" y="2347430"/>
            <a:ext cx="0" cy="342531"/>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37" name="Straight Arrow Connector 36">
            <a:extLst>
              <a:ext uri="{FF2B5EF4-FFF2-40B4-BE49-F238E27FC236}">
                <a16:creationId xmlns:a16="http://schemas.microsoft.com/office/drawing/2014/main" id="{BA7BE880-AB83-4A8C-A8AE-414A889D1487}"/>
              </a:ext>
            </a:extLst>
          </p:cNvPr>
          <p:cNvCxnSpPr>
            <a:cxnSpLocks/>
            <a:stCxn id="11" idx="2"/>
          </p:cNvCxnSpPr>
          <p:nvPr/>
        </p:nvCxnSpPr>
        <p:spPr>
          <a:xfrm>
            <a:off x="9504621" y="3022059"/>
            <a:ext cx="0" cy="269748"/>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7F332804-C639-4D8E-829A-2F84E42F3535}"/>
              </a:ext>
            </a:extLst>
          </p:cNvPr>
          <p:cNvCxnSpPr>
            <a:cxnSpLocks/>
            <a:endCxn id="12" idx="0"/>
          </p:cNvCxnSpPr>
          <p:nvPr/>
        </p:nvCxnSpPr>
        <p:spPr>
          <a:xfrm>
            <a:off x="9504621" y="4069315"/>
            <a:ext cx="0" cy="345948"/>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E3BD28C4-A560-4064-854F-753BF8BE6E25}"/>
              </a:ext>
            </a:extLst>
          </p:cNvPr>
          <p:cNvCxnSpPr>
            <a:cxnSpLocks/>
            <a:stCxn id="12" idx="1"/>
            <a:endCxn id="13" idx="3"/>
          </p:cNvCxnSpPr>
          <p:nvPr/>
        </p:nvCxnSpPr>
        <p:spPr>
          <a:xfrm flipH="1">
            <a:off x="8357549" y="4581312"/>
            <a:ext cx="981023" cy="2325"/>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19C453B0-E640-4C44-8A6B-3126C7382FEA}"/>
              </a:ext>
            </a:extLst>
          </p:cNvPr>
          <p:cNvCxnSpPr>
            <a:cxnSpLocks/>
            <a:stCxn id="13" idx="2"/>
          </p:cNvCxnSpPr>
          <p:nvPr/>
        </p:nvCxnSpPr>
        <p:spPr>
          <a:xfrm>
            <a:off x="8191500" y="4749686"/>
            <a:ext cx="0" cy="416406"/>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CCF41E01-8708-4F54-B345-C52E38399FA8}"/>
              </a:ext>
            </a:extLst>
          </p:cNvPr>
          <p:cNvCxnSpPr>
            <a:cxnSpLocks/>
            <a:endCxn id="16" idx="0"/>
          </p:cNvCxnSpPr>
          <p:nvPr/>
        </p:nvCxnSpPr>
        <p:spPr>
          <a:xfrm>
            <a:off x="8191500" y="5943600"/>
            <a:ext cx="0" cy="342832"/>
          </a:xfrm>
          <a:prstGeom prst="straightConnector1">
            <a:avLst/>
          </a:prstGeom>
          <a:ln w="19050">
            <a:tailEnd type="triangle" w="lg" len="lg"/>
          </a:ln>
        </p:spPr>
        <p:style>
          <a:lnRef idx="1">
            <a:schemeClr val="dk1"/>
          </a:lnRef>
          <a:fillRef idx="0">
            <a:schemeClr val="dk1"/>
          </a:fillRef>
          <a:effectRef idx="0">
            <a:schemeClr val="dk1"/>
          </a:effectRef>
          <a:fontRef idx="minor">
            <a:schemeClr val="tx1"/>
          </a:fontRef>
        </p:style>
      </p:cxnSp>
      <p:sp>
        <p:nvSpPr>
          <p:cNvPr id="52" name="TextBox 51">
            <a:extLst>
              <a:ext uri="{FF2B5EF4-FFF2-40B4-BE49-F238E27FC236}">
                <a16:creationId xmlns:a16="http://schemas.microsoft.com/office/drawing/2014/main" id="{72FD2BED-7A30-4579-B97D-DBD14D638A4B}"/>
              </a:ext>
            </a:extLst>
          </p:cNvPr>
          <p:cNvSpPr txBox="1"/>
          <p:nvPr/>
        </p:nvSpPr>
        <p:spPr>
          <a:xfrm>
            <a:off x="8405553" y="4184359"/>
            <a:ext cx="814647" cy="400110"/>
          </a:xfrm>
          <a:prstGeom prst="rect">
            <a:avLst/>
          </a:prstGeom>
          <a:noFill/>
        </p:spPr>
        <p:txBody>
          <a:bodyPr wrap="none" rtlCol="0">
            <a:spAutoFit/>
          </a:bodyPr>
          <a:lstStyle/>
          <a:p>
            <a:pPr algn="ctr"/>
            <a:r>
              <a:rPr lang="en-US" sz="2000" dirty="0"/>
              <a:t>[pass]</a:t>
            </a:r>
          </a:p>
        </p:txBody>
      </p:sp>
      <p:sp>
        <p:nvSpPr>
          <p:cNvPr id="53" name="TextBox 52">
            <a:extLst>
              <a:ext uri="{FF2B5EF4-FFF2-40B4-BE49-F238E27FC236}">
                <a16:creationId xmlns:a16="http://schemas.microsoft.com/office/drawing/2014/main" id="{3C26DF39-C2B0-479E-9498-1174F0877EA1}"/>
              </a:ext>
            </a:extLst>
          </p:cNvPr>
          <p:cNvSpPr txBox="1"/>
          <p:nvPr/>
        </p:nvSpPr>
        <p:spPr>
          <a:xfrm>
            <a:off x="9672482" y="4191000"/>
            <a:ext cx="1224118" cy="400110"/>
          </a:xfrm>
          <a:prstGeom prst="rect">
            <a:avLst/>
          </a:prstGeom>
          <a:noFill/>
        </p:spPr>
        <p:txBody>
          <a:bodyPr wrap="none" rtlCol="0">
            <a:spAutoFit/>
          </a:bodyPr>
          <a:lstStyle/>
          <a:p>
            <a:pPr algn="ctr"/>
            <a:r>
              <a:rPr lang="en-US" sz="2000" dirty="0"/>
              <a:t>[not pass]</a:t>
            </a:r>
          </a:p>
        </p:txBody>
      </p:sp>
      <p:sp>
        <p:nvSpPr>
          <p:cNvPr id="54" name="TextBox 53">
            <a:extLst>
              <a:ext uri="{FF2B5EF4-FFF2-40B4-BE49-F238E27FC236}">
                <a16:creationId xmlns:a16="http://schemas.microsoft.com/office/drawing/2014/main" id="{C6405A64-4F19-4087-8B9E-B4449969D735}"/>
              </a:ext>
            </a:extLst>
          </p:cNvPr>
          <p:cNvSpPr txBox="1"/>
          <p:nvPr/>
        </p:nvSpPr>
        <p:spPr>
          <a:xfrm>
            <a:off x="8270052" y="4737003"/>
            <a:ext cx="1811522" cy="400110"/>
          </a:xfrm>
          <a:prstGeom prst="rect">
            <a:avLst/>
          </a:prstGeom>
          <a:noFill/>
        </p:spPr>
        <p:txBody>
          <a:bodyPr wrap="none" rtlCol="0">
            <a:spAutoFit/>
          </a:bodyPr>
          <a:lstStyle/>
          <a:p>
            <a:pPr algn="ctr"/>
            <a:r>
              <a:rPr lang="en-US" sz="2000" dirty="0"/>
              <a:t>[unit complete]</a:t>
            </a:r>
          </a:p>
        </p:txBody>
      </p:sp>
      <p:sp>
        <p:nvSpPr>
          <p:cNvPr id="55" name="TextBox 54">
            <a:extLst>
              <a:ext uri="{FF2B5EF4-FFF2-40B4-BE49-F238E27FC236}">
                <a16:creationId xmlns:a16="http://schemas.microsoft.com/office/drawing/2014/main" id="{7728F3D6-3466-482E-A52F-33A28006D17C}"/>
              </a:ext>
            </a:extLst>
          </p:cNvPr>
          <p:cNvSpPr txBox="1"/>
          <p:nvPr/>
        </p:nvSpPr>
        <p:spPr>
          <a:xfrm rot="16200000">
            <a:off x="6967344" y="2536255"/>
            <a:ext cx="2005485" cy="400110"/>
          </a:xfrm>
          <a:prstGeom prst="rect">
            <a:avLst/>
          </a:prstGeom>
          <a:noFill/>
        </p:spPr>
        <p:txBody>
          <a:bodyPr wrap="none" rtlCol="0">
            <a:spAutoFit/>
          </a:bodyPr>
          <a:lstStyle/>
          <a:p>
            <a:pPr algn="ctr"/>
            <a:r>
              <a:rPr lang="en-US" sz="2000" dirty="0"/>
              <a:t>[unit incomplete]</a:t>
            </a:r>
          </a:p>
        </p:txBody>
      </p:sp>
    </p:spTree>
    <p:extLst>
      <p:ext uri="{BB962C8B-B14F-4D97-AF65-F5344CB8AC3E}">
        <p14:creationId xmlns:p14="http://schemas.microsoft.com/office/powerpoint/2010/main" val="292672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TDD</a:t>
            </a:r>
          </a:p>
        </p:txBody>
      </p:sp>
      <p:sp>
        <p:nvSpPr>
          <p:cNvPr id="3" name="Content Placeholder 2"/>
          <p:cNvSpPr>
            <a:spLocks noGrp="1"/>
          </p:cNvSpPr>
          <p:nvPr>
            <p:ph idx="1"/>
          </p:nvPr>
        </p:nvSpPr>
        <p:spPr/>
        <p:txBody>
          <a:bodyPr/>
          <a:lstStyle/>
          <a:p>
            <a:r>
              <a:rPr lang="en-US" dirty="0"/>
              <a:t>By making the test first, you really understand what you're trying to implement</a:t>
            </a:r>
          </a:p>
          <a:p>
            <a:r>
              <a:rPr lang="en-US" dirty="0"/>
              <a:t>Your testing has better code coverage, testing every segment of code at least once</a:t>
            </a:r>
          </a:p>
          <a:p>
            <a:r>
              <a:rPr lang="en-US" dirty="0"/>
              <a:t>Regression testing happens naturally</a:t>
            </a:r>
          </a:p>
          <a:p>
            <a:r>
              <a:rPr lang="en-US" dirty="0"/>
              <a:t>Debugging should be easier since you know where the problem likely is (the new code added)</a:t>
            </a:r>
          </a:p>
          <a:p>
            <a:r>
              <a:rPr lang="en-US" dirty="0"/>
              <a:t>The tests are a form of documentation, showing what the code should and shouldn't do</a:t>
            </a:r>
          </a:p>
        </p:txBody>
      </p:sp>
    </p:spTree>
    <p:extLst>
      <p:ext uri="{BB962C8B-B14F-4D97-AF65-F5344CB8AC3E}">
        <p14:creationId xmlns:p14="http://schemas.microsoft.com/office/powerpoint/2010/main" val="42570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79E1-AC9A-45BA-B55C-8E8370CEC26F}"/>
              </a:ext>
            </a:extLst>
          </p:cNvPr>
          <p:cNvSpPr>
            <a:spLocks noGrp="1"/>
          </p:cNvSpPr>
          <p:nvPr>
            <p:ph type="title"/>
          </p:nvPr>
        </p:nvSpPr>
        <p:spPr/>
        <p:txBody>
          <a:bodyPr/>
          <a:lstStyle/>
          <a:p>
            <a:r>
              <a:rPr lang="en-US" dirty="0"/>
              <a:t>System Testing</a:t>
            </a:r>
          </a:p>
        </p:txBody>
      </p:sp>
      <p:sp>
        <p:nvSpPr>
          <p:cNvPr id="3" name="Text Placeholder 2">
            <a:extLst>
              <a:ext uri="{FF2B5EF4-FFF2-40B4-BE49-F238E27FC236}">
                <a16:creationId xmlns:a16="http://schemas.microsoft.com/office/drawing/2014/main" id="{7EAEC798-A688-4C20-B27F-07226E8714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332683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4C519-6070-40FB-A599-20C811FFC9F9}"/>
              </a:ext>
            </a:extLst>
          </p:cNvPr>
          <p:cNvSpPr>
            <a:spLocks noGrp="1"/>
          </p:cNvSpPr>
          <p:nvPr>
            <p:ph type="title"/>
          </p:nvPr>
        </p:nvSpPr>
        <p:spPr/>
        <p:txBody>
          <a:bodyPr/>
          <a:lstStyle/>
          <a:p>
            <a:r>
              <a:rPr lang="en-US" dirty="0"/>
              <a:t>System testing</a:t>
            </a:r>
          </a:p>
        </p:txBody>
      </p:sp>
      <p:sp>
        <p:nvSpPr>
          <p:cNvPr id="5" name="Content Placeholder 4">
            <a:extLst>
              <a:ext uri="{FF2B5EF4-FFF2-40B4-BE49-F238E27FC236}">
                <a16:creationId xmlns:a16="http://schemas.microsoft.com/office/drawing/2014/main" id="{F53C181C-D05B-4F41-8025-2F880B33A96F}"/>
              </a:ext>
            </a:extLst>
          </p:cNvPr>
          <p:cNvSpPr>
            <a:spLocks noGrp="1"/>
          </p:cNvSpPr>
          <p:nvPr>
            <p:ph idx="1"/>
          </p:nvPr>
        </p:nvSpPr>
        <p:spPr/>
        <p:txBody>
          <a:bodyPr>
            <a:normAutofit lnSpcReduction="10000"/>
          </a:bodyPr>
          <a:lstStyle/>
          <a:p>
            <a:r>
              <a:rPr lang="en-US" b="1" dirty="0"/>
              <a:t>System testing</a:t>
            </a:r>
            <a:r>
              <a:rPr lang="en-US" dirty="0"/>
              <a:t> is testing of the whole product</a:t>
            </a:r>
          </a:p>
          <a:p>
            <a:pPr lvl="1"/>
            <a:r>
              <a:rPr lang="en-US" dirty="0"/>
              <a:t>Both unit testing and integration testing of individual classes and larger components should have been done by now</a:t>
            </a:r>
          </a:p>
          <a:p>
            <a:pPr lvl="1"/>
            <a:r>
              <a:rPr lang="en-US" dirty="0"/>
              <a:t>Testing both functional and non-functional requirements</a:t>
            </a:r>
          </a:p>
          <a:p>
            <a:r>
              <a:rPr lang="en-US" dirty="0"/>
              <a:t>System testing is necessary because:</a:t>
            </a:r>
          </a:p>
          <a:p>
            <a:pPr lvl="1"/>
            <a:r>
              <a:rPr lang="en-US" dirty="0"/>
              <a:t>There could still be faults in the components</a:t>
            </a:r>
          </a:p>
          <a:p>
            <a:pPr lvl="1"/>
            <a:r>
              <a:rPr lang="en-US" dirty="0"/>
              <a:t>Some things can't be fully tested without all the pieces together</a:t>
            </a:r>
          </a:p>
          <a:p>
            <a:r>
              <a:rPr lang="en-US" b="1" dirty="0"/>
              <a:t>Alpha testing</a:t>
            </a:r>
            <a:r>
              <a:rPr lang="en-US" dirty="0"/>
              <a:t> is the first stage of system testing</a:t>
            </a:r>
          </a:p>
          <a:p>
            <a:pPr lvl="1"/>
            <a:r>
              <a:rPr lang="en-US" dirty="0"/>
              <a:t>Developers test behavior similar to what real users would do</a:t>
            </a:r>
          </a:p>
          <a:p>
            <a:r>
              <a:rPr lang="en-US" b="1" dirty="0"/>
              <a:t>Beta testing</a:t>
            </a:r>
            <a:r>
              <a:rPr lang="en-US" dirty="0"/>
              <a:t> has real users testing the product</a:t>
            </a:r>
          </a:p>
        </p:txBody>
      </p:sp>
    </p:spTree>
    <p:extLst>
      <p:ext uri="{BB962C8B-B14F-4D97-AF65-F5344CB8AC3E}">
        <p14:creationId xmlns:p14="http://schemas.microsoft.com/office/powerpoint/2010/main" val="975520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9686-6544-4ACD-829C-352DC091CF68}"/>
              </a:ext>
            </a:extLst>
          </p:cNvPr>
          <p:cNvSpPr>
            <a:spLocks noGrp="1"/>
          </p:cNvSpPr>
          <p:nvPr>
            <p:ph type="title"/>
          </p:nvPr>
        </p:nvSpPr>
        <p:spPr/>
        <p:txBody>
          <a:bodyPr/>
          <a:lstStyle/>
          <a:p>
            <a:r>
              <a:rPr lang="en-US" dirty="0"/>
              <a:t>Details of system testing</a:t>
            </a:r>
          </a:p>
        </p:txBody>
      </p:sp>
      <p:sp>
        <p:nvSpPr>
          <p:cNvPr id="3" name="Content Placeholder 2">
            <a:extLst>
              <a:ext uri="{FF2B5EF4-FFF2-40B4-BE49-F238E27FC236}">
                <a16:creationId xmlns:a16="http://schemas.microsoft.com/office/drawing/2014/main" id="{30AD272A-E7E7-4B4E-9F32-47CAD0E4542F}"/>
              </a:ext>
            </a:extLst>
          </p:cNvPr>
          <p:cNvSpPr>
            <a:spLocks noGrp="1"/>
          </p:cNvSpPr>
          <p:nvPr>
            <p:ph idx="1"/>
          </p:nvPr>
        </p:nvSpPr>
        <p:spPr>
          <a:xfrm>
            <a:off x="609600" y="1775193"/>
            <a:ext cx="10972800" cy="1349007"/>
          </a:xfrm>
        </p:spPr>
        <p:txBody>
          <a:bodyPr>
            <a:normAutofit fontScale="92500"/>
          </a:bodyPr>
          <a:lstStyle/>
          <a:p>
            <a:r>
              <a:rPr lang="en-US" dirty="0"/>
              <a:t>Alpha testing and the two phases of beta testing are similar, but there are some details that are different, summarized in this table</a:t>
            </a:r>
          </a:p>
        </p:txBody>
      </p:sp>
      <p:graphicFrame>
        <p:nvGraphicFramePr>
          <p:cNvPr id="4" name="Table 3">
            <a:extLst>
              <a:ext uri="{FF2B5EF4-FFF2-40B4-BE49-F238E27FC236}">
                <a16:creationId xmlns:a16="http://schemas.microsoft.com/office/drawing/2014/main" id="{8A51030C-04A3-4ADD-BCEF-7DDD55CA965A}"/>
              </a:ext>
            </a:extLst>
          </p:cNvPr>
          <p:cNvGraphicFramePr>
            <a:graphicFrameLocks noGrp="1"/>
          </p:cNvGraphicFramePr>
          <p:nvPr>
            <p:extLst/>
          </p:nvPr>
        </p:nvGraphicFramePr>
        <p:xfrm>
          <a:off x="609600" y="3047998"/>
          <a:ext cx="10972799" cy="3352802"/>
        </p:xfrm>
        <a:graphic>
          <a:graphicData uri="http://schemas.openxmlformats.org/drawingml/2006/table">
            <a:tbl>
              <a:tblPr firstRow="1" firstCol="1" bandRow="1">
                <a:tableStyleId>{5C22544A-7EE6-4342-B048-85BDC9FD1C3A}</a:tableStyleId>
              </a:tblPr>
              <a:tblGrid>
                <a:gridCol w="1960534">
                  <a:extLst>
                    <a:ext uri="{9D8B030D-6E8A-4147-A177-3AD203B41FA5}">
                      <a16:colId xmlns:a16="http://schemas.microsoft.com/office/drawing/2014/main" val="529178022"/>
                    </a:ext>
                  </a:extLst>
                </a:gridCol>
                <a:gridCol w="4146808">
                  <a:extLst>
                    <a:ext uri="{9D8B030D-6E8A-4147-A177-3AD203B41FA5}">
                      <a16:colId xmlns:a16="http://schemas.microsoft.com/office/drawing/2014/main" val="3544396628"/>
                    </a:ext>
                  </a:extLst>
                </a:gridCol>
                <a:gridCol w="2442637">
                  <a:extLst>
                    <a:ext uri="{9D8B030D-6E8A-4147-A177-3AD203B41FA5}">
                      <a16:colId xmlns:a16="http://schemas.microsoft.com/office/drawing/2014/main" val="2060621725"/>
                    </a:ext>
                  </a:extLst>
                </a:gridCol>
                <a:gridCol w="2422820">
                  <a:extLst>
                    <a:ext uri="{9D8B030D-6E8A-4147-A177-3AD203B41FA5}">
                      <a16:colId xmlns:a16="http://schemas.microsoft.com/office/drawing/2014/main" val="1083537139"/>
                    </a:ext>
                  </a:extLst>
                </a:gridCol>
              </a:tblGrid>
              <a:tr h="553673">
                <a:tc rowSpan="2">
                  <a:txBody>
                    <a:bodyPr/>
                    <a:lstStyle/>
                    <a:p>
                      <a:endParaRPr lang="en-US" sz="2000"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rowSpan="2">
                  <a:txBody>
                    <a:bodyPr/>
                    <a:lstStyle/>
                    <a:p>
                      <a:pPr algn="ctr"/>
                      <a:r>
                        <a:rPr lang="en-US" sz="2000" dirty="0"/>
                        <a:t>Alpha Testing</a:t>
                      </a:r>
                    </a:p>
                  </a:txBody>
                  <a:tcPr anchor="ctr">
                    <a:lnL w="12700" cmpd="sng">
                      <a:noFill/>
                    </a:lnL>
                    <a:lnR w="12700" cap="flat" cmpd="sng" algn="ctr">
                      <a:solidFill>
                        <a:schemeClr val="bg1"/>
                      </a:solidFill>
                      <a:prstDash val="solid"/>
                      <a:round/>
                      <a:headEnd type="none" w="med" len="med"/>
                      <a:tailEnd type="none" w="med" len="med"/>
                    </a:lnR>
                  </a:tcPr>
                </a:tc>
                <a:tc gridSpan="2">
                  <a:txBody>
                    <a:bodyPr/>
                    <a:lstStyle/>
                    <a:p>
                      <a:pPr algn="ctr"/>
                      <a:r>
                        <a:rPr lang="en-US" sz="2000" dirty="0"/>
                        <a:t>Beta Testing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18000071"/>
                  </a:ext>
                </a:extLst>
              </a:tr>
              <a:tr h="553673">
                <a:tc vMerge="1">
                  <a:txBody>
                    <a:bodyPr/>
                    <a:lstStyle/>
                    <a:p>
                      <a:endParaRPr lang="en-US"/>
                    </a:p>
                  </a:txBody>
                  <a:tcPr/>
                </a:tc>
                <a:tc vMerge="1">
                  <a:txBody>
                    <a:bodyPr/>
                    <a:lstStyle/>
                    <a:p>
                      <a:endParaRPr lang="en-US"/>
                    </a:p>
                  </a:txBody>
                  <a:tcPr/>
                </a:tc>
                <a:tc>
                  <a:txBody>
                    <a:bodyPr/>
                    <a:lstStyle/>
                    <a:p>
                      <a:pPr algn="ctr"/>
                      <a:r>
                        <a:rPr lang="en-US" sz="2000" b="1" dirty="0">
                          <a:solidFill>
                            <a:schemeClr val="bg1"/>
                          </a:solidFill>
                        </a:rPr>
                        <a:t>Acceptance Testing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2000" b="1" dirty="0">
                          <a:solidFill>
                            <a:schemeClr val="bg1"/>
                          </a:solidFill>
                        </a:rPr>
                        <a:t>Installation Testing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056988415"/>
                  </a:ext>
                </a:extLst>
              </a:tr>
              <a:tr h="561364">
                <a:tc>
                  <a:txBody>
                    <a:bodyPr/>
                    <a:lstStyle/>
                    <a:p>
                      <a:pPr algn="r"/>
                      <a:r>
                        <a:rPr lang="en-US" sz="2000" dirty="0"/>
                        <a:t>Personnel</a:t>
                      </a:r>
                    </a:p>
                  </a:txBody>
                  <a:tcPr anchor="ctr">
                    <a:lnT w="38100" cmpd="sng">
                      <a:noFill/>
                    </a:lnT>
                  </a:tcPr>
                </a:tc>
                <a:tc>
                  <a:txBody>
                    <a:bodyPr/>
                    <a:lstStyle/>
                    <a:p>
                      <a:pPr algn="ctr"/>
                      <a:r>
                        <a:rPr lang="en-US" sz="2000" dirty="0"/>
                        <a:t>Testers</a:t>
                      </a:r>
                    </a:p>
                  </a:txBody>
                  <a:tcPr anchor="ctr"/>
                </a:tc>
                <a:tc>
                  <a:txBody>
                    <a:bodyPr/>
                    <a:lstStyle/>
                    <a:p>
                      <a:pPr algn="ctr"/>
                      <a:r>
                        <a:rPr lang="en-US" sz="2000" dirty="0"/>
                        <a:t>Users</a:t>
                      </a:r>
                    </a:p>
                  </a:txBody>
                  <a:tcPr anchor="ctr">
                    <a:lnT w="38100" cap="flat" cmpd="sng" algn="ctr">
                      <a:solidFill>
                        <a:schemeClr val="bg1"/>
                      </a:solidFill>
                      <a:prstDash val="solid"/>
                      <a:round/>
                      <a:headEnd type="none" w="med" len="med"/>
                      <a:tailEnd type="none" w="med" len="med"/>
                    </a:lnT>
                  </a:tcPr>
                </a:tc>
                <a:tc>
                  <a:txBody>
                    <a:bodyPr/>
                    <a:lstStyle/>
                    <a:p>
                      <a:pPr algn="ctr"/>
                      <a:r>
                        <a:rPr lang="en-US" sz="2000" dirty="0"/>
                        <a:t>Users</a:t>
                      </a:r>
                    </a:p>
                  </a:txBody>
                  <a:tcPr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354488103"/>
                  </a:ext>
                </a:extLst>
              </a:tr>
              <a:tr h="561364">
                <a:tc>
                  <a:txBody>
                    <a:bodyPr/>
                    <a:lstStyle/>
                    <a:p>
                      <a:pPr algn="r"/>
                      <a:r>
                        <a:rPr lang="en-US" sz="2000" dirty="0"/>
                        <a:t>Environment</a:t>
                      </a:r>
                    </a:p>
                  </a:txBody>
                  <a:tcPr anchor="ctr"/>
                </a:tc>
                <a:tc>
                  <a:txBody>
                    <a:bodyPr/>
                    <a:lstStyle/>
                    <a:p>
                      <a:pPr algn="ctr"/>
                      <a:r>
                        <a:rPr lang="en-US" sz="2000" dirty="0"/>
                        <a:t>Controlled</a:t>
                      </a:r>
                    </a:p>
                  </a:txBody>
                  <a:tcPr anchor="ctr"/>
                </a:tc>
                <a:tc>
                  <a:txBody>
                    <a:bodyPr/>
                    <a:lstStyle/>
                    <a:p>
                      <a:pPr algn="ctr"/>
                      <a:r>
                        <a:rPr lang="en-US" sz="2000" dirty="0"/>
                        <a:t>Controlled</a:t>
                      </a:r>
                    </a:p>
                  </a:txBody>
                  <a:tcPr anchor="ctr"/>
                </a:tc>
                <a:tc>
                  <a:txBody>
                    <a:bodyPr/>
                    <a:lstStyle/>
                    <a:p>
                      <a:pPr algn="ctr"/>
                      <a:r>
                        <a:rPr lang="en-US" sz="2000" dirty="0"/>
                        <a:t>Uncontrolled</a:t>
                      </a:r>
                    </a:p>
                  </a:txBody>
                  <a:tcPr anchor="ctr"/>
                </a:tc>
                <a:extLst>
                  <a:ext uri="{0D108BD9-81ED-4DB2-BD59-A6C34878D82A}">
                    <a16:rowId xmlns:a16="http://schemas.microsoft.com/office/drawing/2014/main" val="2939405692"/>
                  </a:ext>
                </a:extLst>
              </a:tr>
              <a:tr h="561364">
                <a:tc>
                  <a:txBody>
                    <a:bodyPr/>
                    <a:lstStyle/>
                    <a:p>
                      <a:pPr algn="r"/>
                      <a:r>
                        <a:rPr lang="en-US" sz="2000" dirty="0"/>
                        <a:t>Purpose</a:t>
                      </a:r>
                    </a:p>
                  </a:txBody>
                  <a:tcPr anchor="ctr"/>
                </a:tc>
                <a:tc>
                  <a:txBody>
                    <a:bodyPr/>
                    <a:lstStyle/>
                    <a:p>
                      <a:pPr algn="ctr"/>
                      <a:r>
                        <a:rPr lang="en-US" sz="2000" dirty="0"/>
                        <a:t>Validation (Indirect) and Verification</a:t>
                      </a:r>
                    </a:p>
                  </a:txBody>
                  <a:tcPr anchor="ctr"/>
                </a:tc>
                <a:tc>
                  <a:txBody>
                    <a:bodyPr/>
                    <a:lstStyle/>
                    <a:p>
                      <a:pPr algn="ctr"/>
                      <a:r>
                        <a:rPr lang="en-US" sz="2000" dirty="0"/>
                        <a:t>Validation (Direct)</a:t>
                      </a:r>
                    </a:p>
                  </a:txBody>
                  <a:tcPr anchor="ctr"/>
                </a:tc>
                <a:tc>
                  <a:txBody>
                    <a:bodyPr/>
                    <a:lstStyle/>
                    <a:p>
                      <a:pPr algn="ctr"/>
                      <a:r>
                        <a:rPr lang="en-US" sz="2000" dirty="0"/>
                        <a:t>Verification</a:t>
                      </a:r>
                    </a:p>
                  </a:txBody>
                  <a:tcPr anchor="ctr"/>
                </a:tc>
                <a:extLst>
                  <a:ext uri="{0D108BD9-81ED-4DB2-BD59-A6C34878D82A}">
                    <a16:rowId xmlns:a16="http://schemas.microsoft.com/office/drawing/2014/main" val="972311492"/>
                  </a:ext>
                </a:extLst>
              </a:tr>
              <a:tr h="561364">
                <a:tc>
                  <a:txBody>
                    <a:bodyPr/>
                    <a:lstStyle/>
                    <a:p>
                      <a:pPr algn="r"/>
                      <a:r>
                        <a:rPr lang="en-US" sz="2000" dirty="0"/>
                        <a:t>Recording</a:t>
                      </a:r>
                    </a:p>
                  </a:txBody>
                  <a:tcPr anchor="ctr"/>
                </a:tc>
                <a:tc>
                  <a:txBody>
                    <a:bodyPr/>
                    <a:lstStyle/>
                    <a:p>
                      <a:pPr algn="ctr"/>
                      <a:r>
                        <a:rPr lang="en-US" sz="2000" dirty="0"/>
                        <a:t>Extensive Logging</a:t>
                      </a:r>
                    </a:p>
                  </a:txBody>
                  <a:tcPr anchor="ctr"/>
                </a:tc>
                <a:tc>
                  <a:txBody>
                    <a:bodyPr/>
                    <a:lstStyle/>
                    <a:p>
                      <a:pPr algn="ctr"/>
                      <a:r>
                        <a:rPr lang="en-US" sz="2000" dirty="0"/>
                        <a:t>Limited Logging</a:t>
                      </a:r>
                    </a:p>
                  </a:txBody>
                  <a:tcPr anchor="ctr"/>
                </a:tc>
                <a:tc>
                  <a:txBody>
                    <a:bodyPr/>
                    <a:lstStyle/>
                    <a:p>
                      <a:pPr algn="ctr"/>
                      <a:r>
                        <a:rPr lang="en-US" sz="2000" dirty="0"/>
                        <a:t>Limited Logging</a:t>
                      </a:r>
                    </a:p>
                  </a:txBody>
                  <a:tcPr anchor="ctr"/>
                </a:tc>
                <a:extLst>
                  <a:ext uri="{0D108BD9-81ED-4DB2-BD59-A6C34878D82A}">
                    <a16:rowId xmlns:a16="http://schemas.microsoft.com/office/drawing/2014/main" val="997215944"/>
                  </a:ext>
                </a:extLst>
              </a:tr>
            </a:tbl>
          </a:graphicData>
        </a:graphic>
      </p:graphicFrame>
    </p:spTree>
    <p:extLst>
      <p:ext uri="{BB962C8B-B14F-4D97-AF65-F5344CB8AC3E}">
        <p14:creationId xmlns:p14="http://schemas.microsoft.com/office/powerpoint/2010/main" val="77168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4635-CBDB-4CE2-938B-0B308245A645}"/>
              </a:ext>
            </a:extLst>
          </p:cNvPr>
          <p:cNvSpPr>
            <a:spLocks noGrp="1"/>
          </p:cNvSpPr>
          <p:nvPr>
            <p:ph type="title"/>
          </p:nvPr>
        </p:nvSpPr>
        <p:spPr/>
        <p:txBody>
          <a:bodyPr/>
          <a:lstStyle/>
          <a:p>
            <a:r>
              <a:rPr lang="en-US" dirty="0"/>
              <a:t>Support</a:t>
            </a:r>
          </a:p>
        </p:txBody>
      </p:sp>
      <p:sp>
        <p:nvSpPr>
          <p:cNvPr id="3" name="Content Placeholder 2">
            <a:extLst>
              <a:ext uri="{FF2B5EF4-FFF2-40B4-BE49-F238E27FC236}">
                <a16:creationId xmlns:a16="http://schemas.microsoft.com/office/drawing/2014/main" id="{8D8DEB92-1F56-45DE-B311-71D0D73F12A3}"/>
              </a:ext>
            </a:extLst>
          </p:cNvPr>
          <p:cNvSpPr>
            <a:spLocks noGrp="1"/>
          </p:cNvSpPr>
          <p:nvPr>
            <p:ph idx="1"/>
          </p:nvPr>
        </p:nvSpPr>
        <p:spPr/>
        <p:txBody>
          <a:bodyPr>
            <a:normAutofit fontScale="77500" lnSpcReduction="20000"/>
          </a:bodyPr>
          <a:lstStyle/>
          <a:p>
            <a:r>
              <a:rPr lang="en-US" dirty="0"/>
              <a:t>Support are the activities between the user and a developer (or representatives of the developer) to help the user's experience</a:t>
            </a:r>
          </a:p>
          <a:p>
            <a:r>
              <a:rPr lang="en-US" dirty="0"/>
              <a:t>Support is often put into two categories</a:t>
            </a:r>
          </a:p>
          <a:p>
            <a:pPr lvl="1"/>
            <a:r>
              <a:rPr lang="en-US" b="1" dirty="0"/>
              <a:t>Professional support:</a:t>
            </a:r>
            <a:r>
              <a:rPr lang="en-US" dirty="0"/>
              <a:t> The person providing support is employed by or paid by the developer</a:t>
            </a:r>
          </a:p>
          <a:p>
            <a:pPr lvl="1"/>
            <a:r>
              <a:rPr lang="en-US" b="1" dirty="0"/>
              <a:t>Community support:</a:t>
            </a:r>
            <a:r>
              <a:rPr lang="en-US" dirty="0"/>
              <a:t> The person providing support is another user or expert not employed by the developer</a:t>
            </a:r>
          </a:p>
          <a:p>
            <a:r>
              <a:rPr lang="en-US" dirty="0"/>
              <a:t>Even professional support is usually not provided by the developers themselves</a:t>
            </a:r>
          </a:p>
          <a:p>
            <a:pPr lvl="1"/>
            <a:r>
              <a:rPr lang="en-US" dirty="0"/>
              <a:t>Support teams usually have lower skills and are paid less</a:t>
            </a:r>
          </a:p>
          <a:p>
            <a:pPr lvl="1"/>
            <a:r>
              <a:rPr lang="en-US" dirty="0"/>
              <a:t>Developers might not have the </a:t>
            </a:r>
            <a:r>
              <a:rPr lang="en-US" i="1" dirty="0"/>
              <a:t>*ahem*</a:t>
            </a:r>
            <a:r>
              <a:rPr lang="en-US" dirty="0"/>
              <a:t> interpersonal skills to deal with frustrated users</a:t>
            </a:r>
          </a:p>
          <a:p>
            <a:pPr lvl="1"/>
            <a:r>
              <a:rPr lang="en-US" dirty="0"/>
              <a:t>Support teams often have better knowledge of the application domain (the thing the product is being used for)</a:t>
            </a:r>
          </a:p>
        </p:txBody>
      </p:sp>
    </p:spTree>
    <p:extLst>
      <p:ext uri="{BB962C8B-B14F-4D97-AF65-F5344CB8AC3E}">
        <p14:creationId xmlns:p14="http://schemas.microsoft.com/office/powerpoint/2010/main" val="320957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82322-C637-4640-9AAE-8C4F38649F8B}"/>
              </a:ext>
            </a:extLst>
          </p:cNvPr>
          <p:cNvSpPr>
            <a:spLocks noGrp="1"/>
          </p:cNvSpPr>
          <p:nvPr>
            <p:ph type="title"/>
          </p:nvPr>
        </p:nvSpPr>
        <p:spPr/>
        <p:txBody>
          <a:bodyPr/>
          <a:lstStyle/>
          <a:p>
            <a:r>
              <a:rPr lang="en-US" dirty="0"/>
              <a:t>Functional alpha testing</a:t>
            </a:r>
          </a:p>
        </p:txBody>
      </p:sp>
      <p:sp>
        <p:nvSpPr>
          <p:cNvPr id="3" name="Content Placeholder 2">
            <a:extLst>
              <a:ext uri="{FF2B5EF4-FFF2-40B4-BE49-F238E27FC236}">
                <a16:creationId xmlns:a16="http://schemas.microsoft.com/office/drawing/2014/main" id="{2EC1F484-927C-40E3-8C7D-B9C753BBD4CF}"/>
              </a:ext>
            </a:extLst>
          </p:cNvPr>
          <p:cNvSpPr>
            <a:spLocks noGrp="1"/>
          </p:cNvSpPr>
          <p:nvPr>
            <p:ph idx="1"/>
          </p:nvPr>
        </p:nvSpPr>
        <p:spPr/>
        <p:txBody>
          <a:bodyPr/>
          <a:lstStyle/>
          <a:p>
            <a:r>
              <a:rPr lang="en-US" dirty="0"/>
              <a:t>Functional alpha testing is based on the requirements listed in the product specification</a:t>
            </a:r>
          </a:p>
          <a:p>
            <a:r>
              <a:rPr lang="en-US" dirty="0"/>
              <a:t>To isolate failures, basic functionality is tested before more complex functionality</a:t>
            </a:r>
          </a:p>
          <a:p>
            <a:r>
              <a:rPr lang="en-US" b="1" dirty="0"/>
              <a:t>Operational profiles</a:t>
            </a:r>
            <a:r>
              <a:rPr lang="en-US" dirty="0"/>
              <a:t> give information about how often different use cases come up and the typical order of use cases</a:t>
            </a:r>
          </a:p>
          <a:p>
            <a:pPr lvl="1"/>
            <a:r>
              <a:rPr lang="en-US" dirty="0"/>
              <a:t>Using these profiles, testers can make tests that simulate typical usage</a:t>
            </a:r>
          </a:p>
        </p:txBody>
      </p:sp>
    </p:spTree>
    <p:extLst>
      <p:ext uri="{BB962C8B-B14F-4D97-AF65-F5344CB8AC3E}">
        <p14:creationId xmlns:p14="http://schemas.microsoft.com/office/powerpoint/2010/main" val="418209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37028-8701-42A0-8019-342F6034AD98}"/>
              </a:ext>
            </a:extLst>
          </p:cNvPr>
          <p:cNvSpPr>
            <a:spLocks noGrp="1"/>
          </p:cNvSpPr>
          <p:nvPr>
            <p:ph type="title"/>
          </p:nvPr>
        </p:nvSpPr>
        <p:spPr/>
        <p:txBody>
          <a:bodyPr/>
          <a:lstStyle/>
          <a:p>
            <a:r>
              <a:rPr lang="en-US" dirty="0"/>
              <a:t>Non-functional alpha testing</a:t>
            </a:r>
          </a:p>
        </p:txBody>
      </p:sp>
      <p:sp>
        <p:nvSpPr>
          <p:cNvPr id="3" name="Content Placeholder 2">
            <a:extLst>
              <a:ext uri="{FF2B5EF4-FFF2-40B4-BE49-F238E27FC236}">
                <a16:creationId xmlns:a16="http://schemas.microsoft.com/office/drawing/2014/main" id="{8284B256-3A8D-43B2-91AA-6FCF95C20F17}"/>
              </a:ext>
            </a:extLst>
          </p:cNvPr>
          <p:cNvSpPr>
            <a:spLocks noGrp="1"/>
          </p:cNvSpPr>
          <p:nvPr>
            <p:ph idx="1"/>
          </p:nvPr>
        </p:nvSpPr>
        <p:spPr/>
        <p:txBody>
          <a:bodyPr>
            <a:normAutofit fontScale="70000" lnSpcReduction="20000"/>
          </a:bodyPr>
          <a:lstStyle/>
          <a:p>
            <a:r>
              <a:rPr lang="en-US" dirty="0"/>
              <a:t>Some non-functional requirements are development requirements</a:t>
            </a:r>
          </a:p>
          <a:p>
            <a:pPr lvl="1"/>
            <a:r>
              <a:rPr lang="en-US" dirty="0"/>
              <a:t>Cost of the product</a:t>
            </a:r>
          </a:p>
          <a:p>
            <a:pPr lvl="1"/>
            <a:r>
              <a:rPr lang="en-US" dirty="0"/>
              <a:t>Time the product takes to be made</a:t>
            </a:r>
          </a:p>
          <a:p>
            <a:r>
              <a:rPr lang="en-US" dirty="0"/>
              <a:t>Development requirements generally can't be tested, but there are many kinds of non-functional execution requirements that are testable</a:t>
            </a:r>
          </a:p>
          <a:p>
            <a:r>
              <a:rPr lang="en-US" dirty="0"/>
              <a:t>Common non-functional execution tests:</a:t>
            </a:r>
          </a:p>
          <a:p>
            <a:pPr lvl="1"/>
            <a:r>
              <a:rPr lang="en-US" b="1" dirty="0"/>
              <a:t>Timing tests</a:t>
            </a:r>
            <a:r>
              <a:rPr lang="en-US" dirty="0"/>
              <a:t> time the amount of time needed to perform a function, sometimes using </a:t>
            </a:r>
            <a:r>
              <a:rPr lang="en-US" b="1" dirty="0"/>
              <a:t>benchmarks</a:t>
            </a:r>
            <a:r>
              <a:rPr lang="en-US" dirty="0"/>
              <a:t>, standard timing tests</a:t>
            </a:r>
          </a:p>
          <a:p>
            <a:pPr lvl="1"/>
            <a:r>
              <a:rPr lang="en-US" b="1" dirty="0"/>
              <a:t>Reliability tests</a:t>
            </a:r>
            <a:r>
              <a:rPr lang="en-US" dirty="0"/>
              <a:t> try to determine the probability that a product will fail within a time interval: mean time to failure</a:t>
            </a:r>
          </a:p>
          <a:p>
            <a:pPr lvl="1"/>
            <a:r>
              <a:rPr lang="en-US" b="1" dirty="0"/>
              <a:t>Availability tests</a:t>
            </a:r>
            <a:r>
              <a:rPr lang="en-US" dirty="0"/>
              <a:t> try to determine that probability that a product will be available within a time interval: percent up time</a:t>
            </a:r>
          </a:p>
          <a:p>
            <a:pPr lvl="1"/>
            <a:r>
              <a:rPr lang="en-US" b="1" dirty="0"/>
              <a:t>Stress tests</a:t>
            </a:r>
            <a:r>
              <a:rPr lang="en-US" dirty="0"/>
              <a:t> try to determine </a:t>
            </a:r>
            <a:r>
              <a:rPr lang="en-US" b="1" dirty="0"/>
              <a:t>robustness</a:t>
            </a:r>
            <a:r>
              <a:rPr lang="en-US" dirty="0"/>
              <a:t> (operating under a wide range of conditions) and </a:t>
            </a:r>
            <a:r>
              <a:rPr lang="en-US" b="1" dirty="0"/>
              <a:t>safety</a:t>
            </a:r>
            <a:r>
              <a:rPr lang="en-US" dirty="0"/>
              <a:t> (minimizing the damage from a failure)</a:t>
            </a:r>
          </a:p>
          <a:p>
            <a:pPr lvl="1"/>
            <a:r>
              <a:rPr lang="en-US" b="1" dirty="0"/>
              <a:t>Configuration tests</a:t>
            </a:r>
            <a:r>
              <a:rPr lang="en-US" dirty="0"/>
              <a:t> check the product on different hardware and software platforms</a:t>
            </a:r>
          </a:p>
        </p:txBody>
      </p:sp>
    </p:spTree>
    <p:extLst>
      <p:ext uri="{BB962C8B-B14F-4D97-AF65-F5344CB8AC3E}">
        <p14:creationId xmlns:p14="http://schemas.microsoft.com/office/powerpoint/2010/main" val="32204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8D25B-149C-40F6-8D5F-BDC8F0DCAE8B}"/>
              </a:ext>
            </a:extLst>
          </p:cNvPr>
          <p:cNvSpPr>
            <a:spLocks noGrp="1"/>
          </p:cNvSpPr>
          <p:nvPr>
            <p:ph type="title"/>
          </p:nvPr>
        </p:nvSpPr>
        <p:spPr/>
        <p:txBody>
          <a:bodyPr/>
          <a:lstStyle/>
          <a:p>
            <a:r>
              <a:rPr lang="en-US" dirty="0"/>
              <a:t>User interface tests</a:t>
            </a:r>
          </a:p>
        </p:txBody>
      </p:sp>
      <p:sp>
        <p:nvSpPr>
          <p:cNvPr id="3" name="Content Placeholder 2">
            <a:extLst>
              <a:ext uri="{FF2B5EF4-FFF2-40B4-BE49-F238E27FC236}">
                <a16:creationId xmlns:a16="http://schemas.microsoft.com/office/drawing/2014/main" id="{0DA4593A-3F71-4BE1-9B81-FCB814E86B42}"/>
              </a:ext>
            </a:extLst>
          </p:cNvPr>
          <p:cNvSpPr>
            <a:spLocks noGrp="1"/>
          </p:cNvSpPr>
          <p:nvPr>
            <p:ph idx="1"/>
          </p:nvPr>
        </p:nvSpPr>
        <p:spPr/>
        <p:txBody>
          <a:bodyPr>
            <a:normAutofit fontScale="92500" lnSpcReduction="20000"/>
          </a:bodyPr>
          <a:lstStyle/>
          <a:p>
            <a:r>
              <a:rPr lang="en-US" dirty="0"/>
              <a:t>Some user interface tests straddle the line between functional and non-functional</a:t>
            </a:r>
          </a:p>
          <a:p>
            <a:r>
              <a:rPr lang="en-US" dirty="0"/>
              <a:t>Tests that check the user interface are called </a:t>
            </a:r>
            <a:r>
              <a:rPr lang="en-US" b="1" dirty="0"/>
              <a:t>usability tests</a:t>
            </a:r>
            <a:r>
              <a:rPr lang="en-US" dirty="0"/>
              <a:t> or </a:t>
            </a:r>
            <a:r>
              <a:rPr lang="en-US" b="1" dirty="0"/>
              <a:t>human factors tests</a:t>
            </a:r>
          </a:p>
          <a:p>
            <a:r>
              <a:rPr lang="en-US" b="1" dirty="0"/>
              <a:t>Internationalization or localization tests</a:t>
            </a:r>
            <a:r>
              <a:rPr lang="en-US" dirty="0"/>
              <a:t> are a kind of usability test that check translations and other cultural information like currencies and the formatting of numbers, times, and dates</a:t>
            </a:r>
          </a:p>
          <a:p>
            <a:r>
              <a:rPr lang="en-US" b="1" dirty="0"/>
              <a:t>Accessibility tests</a:t>
            </a:r>
            <a:r>
              <a:rPr lang="en-US" dirty="0"/>
              <a:t> check whether the user interface works for all people, even with significant disabilities</a:t>
            </a:r>
          </a:p>
          <a:p>
            <a:pPr lvl="1"/>
            <a:r>
              <a:rPr lang="en-US" dirty="0"/>
              <a:t>There are guidelines for the kinds of disabilities that need support (low visual acuity or color blindness)</a:t>
            </a:r>
          </a:p>
          <a:p>
            <a:pPr lvl="1"/>
            <a:r>
              <a:rPr lang="en-US" dirty="0"/>
              <a:t>Testing often involves measuring the time needed to perform tasks</a:t>
            </a:r>
          </a:p>
        </p:txBody>
      </p:sp>
    </p:spTree>
    <p:extLst>
      <p:ext uri="{BB962C8B-B14F-4D97-AF65-F5344CB8AC3E}">
        <p14:creationId xmlns:p14="http://schemas.microsoft.com/office/powerpoint/2010/main" val="282717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2A43-D09F-4439-B92D-818F3D535DDB}"/>
              </a:ext>
            </a:extLst>
          </p:cNvPr>
          <p:cNvSpPr>
            <a:spLocks noGrp="1"/>
          </p:cNvSpPr>
          <p:nvPr>
            <p:ph type="title"/>
          </p:nvPr>
        </p:nvSpPr>
        <p:spPr/>
        <p:txBody>
          <a:bodyPr/>
          <a:lstStyle/>
          <a:p>
            <a:r>
              <a:rPr lang="en-US" dirty="0"/>
              <a:t>Beta testing</a:t>
            </a:r>
          </a:p>
        </p:txBody>
      </p:sp>
      <p:sp>
        <p:nvSpPr>
          <p:cNvPr id="3" name="Content Placeholder 2">
            <a:extLst>
              <a:ext uri="{FF2B5EF4-FFF2-40B4-BE49-F238E27FC236}">
                <a16:creationId xmlns:a16="http://schemas.microsoft.com/office/drawing/2014/main" id="{5E98A727-4630-41A4-BBBB-483B54FD936C}"/>
              </a:ext>
            </a:extLst>
          </p:cNvPr>
          <p:cNvSpPr>
            <a:spLocks noGrp="1"/>
          </p:cNvSpPr>
          <p:nvPr>
            <p:ph idx="1"/>
          </p:nvPr>
        </p:nvSpPr>
        <p:spPr/>
        <p:txBody>
          <a:bodyPr>
            <a:normAutofit fontScale="92500" lnSpcReduction="20000"/>
          </a:bodyPr>
          <a:lstStyle/>
          <a:p>
            <a:r>
              <a:rPr lang="en-US" dirty="0"/>
              <a:t>Beta testing uses external testers, usually users from the population who will use your product</a:t>
            </a:r>
          </a:p>
          <a:p>
            <a:r>
              <a:rPr lang="en-US" dirty="0"/>
              <a:t>These users have the duty to record and report failures</a:t>
            </a:r>
          </a:p>
          <a:p>
            <a:r>
              <a:rPr lang="en-US" dirty="0"/>
              <a:t>Acceptance testing is a kind of beta testing done by clients to validate that the product meets their needs</a:t>
            </a:r>
          </a:p>
          <a:p>
            <a:pPr lvl="1"/>
            <a:r>
              <a:rPr lang="en-US" dirty="0"/>
              <a:t>Done in a controlled environment, like the one alpha testing was done in</a:t>
            </a:r>
          </a:p>
          <a:p>
            <a:r>
              <a:rPr lang="en-US" dirty="0"/>
              <a:t>Installation testing is a kind of beta testing using real users in uncontrolled environments</a:t>
            </a:r>
          </a:p>
          <a:p>
            <a:pPr lvl="1"/>
            <a:r>
              <a:rPr lang="en-US" dirty="0"/>
              <a:t>Instead of validation, the goal is to verify that the product works properly in a (more) real environment</a:t>
            </a:r>
          </a:p>
          <a:p>
            <a:pPr lvl="1"/>
            <a:r>
              <a:rPr lang="en-US" dirty="0"/>
              <a:t>Installation testing can be inefficient, since the users often do not give the most detailed feedback</a:t>
            </a:r>
          </a:p>
        </p:txBody>
      </p:sp>
    </p:spTree>
    <p:extLst>
      <p:ext uri="{BB962C8B-B14F-4D97-AF65-F5344CB8AC3E}">
        <p14:creationId xmlns:p14="http://schemas.microsoft.com/office/powerpoint/2010/main" val="162426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Upcoming</a:t>
            </a: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time…</a:t>
            </a:r>
          </a:p>
        </p:txBody>
      </p:sp>
      <p:sp>
        <p:nvSpPr>
          <p:cNvPr id="3" name="Content Placeholder 2"/>
          <p:cNvSpPr>
            <a:spLocks noGrp="1"/>
          </p:cNvSpPr>
          <p:nvPr>
            <p:ph idx="1"/>
          </p:nvPr>
        </p:nvSpPr>
        <p:spPr/>
        <p:txBody>
          <a:bodyPr>
            <a:normAutofit/>
          </a:bodyPr>
          <a:lstStyle/>
          <a:p>
            <a:r>
              <a:rPr lang="en-US" b="1" dirty="0"/>
              <a:t>Exam 2 on Wednesday!</a:t>
            </a:r>
            <a:endParaRPr lang="en-US" dirty="0"/>
          </a:p>
          <a:p>
            <a:r>
              <a:rPr lang="en-US" dirty="0"/>
              <a:t>Work day on Friday</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Reminders</a:t>
            </a:r>
          </a:p>
        </p:txBody>
      </p:sp>
      <p:sp>
        <p:nvSpPr>
          <p:cNvPr id="5" name="Content Placeholder 4"/>
          <p:cNvSpPr>
            <a:spLocks noGrp="1"/>
          </p:cNvSpPr>
          <p:nvPr>
            <p:ph idx="1"/>
          </p:nvPr>
        </p:nvSpPr>
        <p:spPr>
          <a:xfrm>
            <a:off x="609600" y="1775192"/>
            <a:ext cx="10972800" cy="4625609"/>
          </a:xfrm>
        </p:spPr>
        <p:txBody>
          <a:bodyPr>
            <a:normAutofit/>
          </a:bodyPr>
          <a:lstStyle/>
          <a:p>
            <a:r>
              <a:rPr lang="en-US" dirty="0"/>
              <a:t>Work on Project 3</a:t>
            </a:r>
          </a:p>
          <a:p>
            <a:r>
              <a:rPr lang="en-US" b="1" dirty="0"/>
              <a:t>Study for Exam 2</a:t>
            </a:r>
          </a:p>
          <a:p>
            <a:pPr lvl="1"/>
            <a:r>
              <a:rPr lang="en-US" b="1" dirty="0"/>
              <a:t>In class </a:t>
            </a:r>
            <a:r>
              <a:rPr lang="en-US" b="1"/>
              <a:t>on Wednesday!</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8809-0E30-442A-B2C3-D0B904EE52C3}"/>
              </a:ext>
            </a:extLst>
          </p:cNvPr>
          <p:cNvSpPr>
            <a:spLocks noGrp="1"/>
          </p:cNvSpPr>
          <p:nvPr>
            <p:ph type="title"/>
          </p:nvPr>
        </p:nvSpPr>
        <p:spPr/>
        <p:txBody>
          <a:bodyPr/>
          <a:lstStyle/>
          <a:p>
            <a:r>
              <a:rPr lang="en-US" dirty="0"/>
              <a:t>Support communication</a:t>
            </a:r>
          </a:p>
        </p:txBody>
      </p:sp>
      <p:sp>
        <p:nvSpPr>
          <p:cNvPr id="3" name="Content Placeholder 2">
            <a:extLst>
              <a:ext uri="{FF2B5EF4-FFF2-40B4-BE49-F238E27FC236}">
                <a16:creationId xmlns:a16="http://schemas.microsoft.com/office/drawing/2014/main" id="{8DA4AD84-B5CC-43CE-B7CE-91C9E6718B42}"/>
              </a:ext>
            </a:extLst>
          </p:cNvPr>
          <p:cNvSpPr>
            <a:spLocks noGrp="1"/>
          </p:cNvSpPr>
          <p:nvPr>
            <p:ph idx="1"/>
          </p:nvPr>
        </p:nvSpPr>
        <p:spPr/>
        <p:txBody>
          <a:bodyPr>
            <a:normAutofit fontScale="92500" lnSpcReduction="10000"/>
          </a:bodyPr>
          <a:lstStyle/>
          <a:p>
            <a:r>
              <a:rPr lang="en-US" dirty="0"/>
              <a:t>Support can come through synchronous communication channels like phone or chat</a:t>
            </a:r>
          </a:p>
          <a:p>
            <a:r>
              <a:rPr lang="en-US" dirty="0"/>
              <a:t>Or through asynchronous channels like e-mail or forums</a:t>
            </a:r>
          </a:p>
          <a:p>
            <a:r>
              <a:rPr lang="en-US" dirty="0"/>
              <a:t>Asynchronous channels are usually cheaper but lower quality</a:t>
            </a:r>
          </a:p>
          <a:p>
            <a:r>
              <a:rPr lang="en-US" dirty="0"/>
              <a:t>Like with bugs, support teams can use issue tracking systems to track and prioritize support issues</a:t>
            </a:r>
          </a:p>
          <a:p>
            <a:r>
              <a:rPr lang="en-US" dirty="0"/>
              <a:t>Support can be free or based on a fee</a:t>
            </a:r>
          </a:p>
          <a:p>
            <a:pPr lvl="1"/>
            <a:r>
              <a:rPr lang="en-US" dirty="0"/>
              <a:t>Sometimes different levels of support are provided depending on the fee</a:t>
            </a:r>
          </a:p>
          <a:p>
            <a:r>
              <a:rPr lang="en-US" dirty="0"/>
              <a:t>Like maintenance, support can be a large part of the cost of a product and is sometimes neglected</a:t>
            </a:r>
          </a:p>
        </p:txBody>
      </p:sp>
    </p:spTree>
    <p:extLst>
      <p:ext uri="{BB962C8B-B14F-4D97-AF65-F5344CB8AC3E}">
        <p14:creationId xmlns:p14="http://schemas.microsoft.com/office/powerpoint/2010/main" val="1829859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34B27B-0FDB-4F28-86F8-CDB331D346D9}"/>
              </a:ext>
            </a:extLst>
          </p:cNvPr>
          <p:cNvSpPr>
            <a:spLocks noGrp="1"/>
          </p:cNvSpPr>
          <p:nvPr>
            <p:ph type="title"/>
          </p:nvPr>
        </p:nvSpPr>
        <p:spPr/>
        <p:txBody>
          <a:bodyPr/>
          <a:lstStyle/>
          <a:p>
            <a:r>
              <a:rPr lang="en-US" dirty="0"/>
              <a:t>Review</a:t>
            </a:r>
          </a:p>
        </p:txBody>
      </p:sp>
      <p:sp>
        <p:nvSpPr>
          <p:cNvPr id="5" name="Text Placeholder 4">
            <a:extLst>
              <a:ext uri="{FF2B5EF4-FFF2-40B4-BE49-F238E27FC236}">
                <a16:creationId xmlns:a16="http://schemas.microsoft.com/office/drawing/2014/main" id="{F436D2A7-753D-4E3B-9965-BB4C111F8F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4435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A7899-F71F-42C4-A808-76352992DE7F}"/>
              </a:ext>
            </a:extLst>
          </p:cNvPr>
          <p:cNvSpPr>
            <a:spLocks noGrp="1"/>
          </p:cNvSpPr>
          <p:nvPr>
            <p:ph type="title"/>
          </p:nvPr>
        </p:nvSpPr>
        <p:spPr/>
        <p:txBody>
          <a:bodyPr/>
          <a:lstStyle/>
          <a:p>
            <a:r>
              <a:rPr lang="en-US" dirty="0"/>
              <a:t>Exam format</a:t>
            </a:r>
          </a:p>
        </p:txBody>
      </p:sp>
      <p:sp>
        <p:nvSpPr>
          <p:cNvPr id="5" name="Content Placeholder 4">
            <a:extLst>
              <a:ext uri="{FF2B5EF4-FFF2-40B4-BE49-F238E27FC236}">
                <a16:creationId xmlns:a16="http://schemas.microsoft.com/office/drawing/2014/main" id="{7D31FE77-D48D-4B73-9E3D-0C33BD51168D}"/>
              </a:ext>
            </a:extLst>
          </p:cNvPr>
          <p:cNvSpPr>
            <a:spLocks noGrp="1"/>
          </p:cNvSpPr>
          <p:nvPr>
            <p:ph idx="1"/>
          </p:nvPr>
        </p:nvSpPr>
        <p:spPr/>
        <p:txBody>
          <a:bodyPr>
            <a:normAutofit lnSpcReduction="10000"/>
          </a:bodyPr>
          <a:lstStyle/>
          <a:p>
            <a:r>
              <a:rPr lang="en-US" dirty="0"/>
              <a:t>The exam will have:</a:t>
            </a:r>
          </a:p>
          <a:p>
            <a:pPr lvl="1"/>
            <a:r>
              <a:rPr lang="en-US" dirty="0"/>
              <a:t>Short answer questions</a:t>
            </a:r>
          </a:p>
          <a:p>
            <a:pPr lvl="1"/>
            <a:r>
              <a:rPr lang="en-US" dirty="0"/>
              <a:t>At least one diagram</a:t>
            </a:r>
          </a:p>
          <a:p>
            <a:pPr lvl="1"/>
            <a:r>
              <a:rPr lang="en-US" dirty="0"/>
              <a:t>Probably a JUnit test case or two to write</a:t>
            </a:r>
          </a:p>
          <a:p>
            <a:pPr lvl="1"/>
            <a:r>
              <a:rPr lang="en-US" dirty="0"/>
              <a:t>Probably some matching</a:t>
            </a:r>
          </a:p>
          <a:p>
            <a:pPr lvl="1"/>
            <a:r>
              <a:rPr lang="en-US" dirty="0"/>
              <a:t>One or two essay questions</a:t>
            </a:r>
          </a:p>
          <a:p>
            <a:pPr lvl="1"/>
            <a:endParaRPr lang="en-US" dirty="0"/>
          </a:p>
          <a:p>
            <a:r>
              <a:rPr lang="en-US" dirty="0"/>
              <a:t>Look at the </a:t>
            </a:r>
            <a:r>
              <a:rPr lang="en-US" b="1" dirty="0"/>
              <a:t>point values</a:t>
            </a:r>
            <a:r>
              <a:rPr lang="en-US" dirty="0"/>
              <a:t> to determine where to invest your time</a:t>
            </a:r>
          </a:p>
        </p:txBody>
      </p:sp>
    </p:spTree>
    <p:extLst>
      <p:ext uri="{BB962C8B-B14F-4D97-AF65-F5344CB8AC3E}">
        <p14:creationId xmlns:p14="http://schemas.microsoft.com/office/powerpoint/2010/main" val="162099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A0DB-85F1-402A-81DF-E610BC795B76}"/>
              </a:ext>
            </a:extLst>
          </p:cNvPr>
          <p:cNvSpPr>
            <a:spLocks noGrp="1"/>
          </p:cNvSpPr>
          <p:nvPr>
            <p:ph type="title"/>
          </p:nvPr>
        </p:nvSpPr>
        <p:spPr/>
        <p:txBody>
          <a:bodyPr/>
          <a:lstStyle/>
          <a:p>
            <a:r>
              <a:rPr lang="en-US" dirty="0"/>
              <a:t>Software Quality Assurance</a:t>
            </a:r>
          </a:p>
        </p:txBody>
      </p:sp>
      <p:sp>
        <p:nvSpPr>
          <p:cNvPr id="3" name="Text Placeholder 2">
            <a:extLst>
              <a:ext uri="{FF2B5EF4-FFF2-40B4-BE49-F238E27FC236}">
                <a16:creationId xmlns:a16="http://schemas.microsoft.com/office/drawing/2014/main" id="{555CB76A-20BB-446D-95FD-66B5ECC189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236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72C65-4588-4FC0-861B-AF6D4B1C2B27}"/>
              </a:ext>
            </a:extLst>
          </p:cNvPr>
          <p:cNvSpPr>
            <a:spLocks noGrp="1"/>
          </p:cNvSpPr>
          <p:nvPr>
            <p:ph type="title"/>
          </p:nvPr>
        </p:nvSpPr>
        <p:spPr/>
        <p:txBody>
          <a:bodyPr/>
          <a:lstStyle/>
          <a:p>
            <a:r>
              <a:rPr lang="en-US" dirty="0"/>
              <a:t>Eight dimensions of software quality</a:t>
            </a:r>
          </a:p>
        </p:txBody>
      </p:sp>
      <p:sp>
        <p:nvSpPr>
          <p:cNvPr id="4" name="Content Placeholder 3">
            <a:extLst>
              <a:ext uri="{FF2B5EF4-FFF2-40B4-BE49-F238E27FC236}">
                <a16:creationId xmlns:a16="http://schemas.microsoft.com/office/drawing/2014/main" id="{1147BD88-E36D-4904-8B97-BB5705429DAF}"/>
              </a:ext>
            </a:extLst>
          </p:cNvPr>
          <p:cNvSpPr>
            <a:spLocks noGrp="1"/>
          </p:cNvSpPr>
          <p:nvPr>
            <p:ph sz="half" idx="1"/>
          </p:nvPr>
        </p:nvSpPr>
        <p:spPr/>
        <p:txBody>
          <a:bodyPr>
            <a:normAutofit fontScale="85000" lnSpcReduction="10000"/>
          </a:bodyPr>
          <a:lstStyle/>
          <a:p>
            <a:r>
              <a:rPr lang="en-US" b="1" dirty="0"/>
              <a:t>Functional suitability</a:t>
            </a:r>
          </a:p>
          <a:p>
            <a:pPr lvl="1"/>
            <a:r>
              <a:rPr lang="en-US" dirty="0"/>
              <a:t>How much the product satisfies user needs</a:t>
            </a:r>
          </a:p>
          <a:p>
            <a:r>
              <a:rPr lang="en-US" b="1" dirty="0"/>
              <a:t>Performance efficiency</a:t>
            </a:r>
          </a:p>
          <a:p>
            <a:pPr lvl="1"/>
            <a:r>
              <a:rPr lang="en-US" dirty="0"/>
              <a:t>Processing time and resources used</a:t>
            </a:r>
          </a:p>
          <a:p>
            <a:r>
              <a:rPr lang="en-US" b="1" dirty="0"/>
              <a:t>Compatibility</a:t>
            </a:r>
          </a:p>
          <a:p>
            <a:pPr lvl="1"/>
            <a:r>
              <a:rPr lang="en-US" dirty="0"/>
              <a:t>How well the product can co-exist and interoperate with other products</a:t>
            </a:r>
          </a:p>
          <a:p>
            <a:r>
              <a:rPr lang="en-US" b="1" dirty="0"/>
              <a:t>Usability</a:t>
            </a:r>
          </a:p>
          <a:p>
            <a:pPr lvl="1"/>
            <a:r>
              <a:rPr lang="en-US" dirty="0"/>
              <a:t>How easy the product is to learn and use</a:t>
            </a:r>
          </a:p>
        </p:txBody>
      </p:sp>
      <p:sp>
        <p:nvSpPr>
          <p:cNvPr id="5" name="Content Placeholder 4">
            <a:extLst>
              <a:ext uri="{FF2B5EF4-FFF2-40B4-BE49-F238E27FC236}">
                <a16:creationId xmlns:a16="http://schemas.microsoft.com/office/drawing/2014/main" id="{4E051026-3E0D-4A34-89C8-5B4FD52ED507}"/>
              </a:ext>
            </a:extLst>
          </p:cNvPr>
          <p:cNvSpPr>
            <a:spLocks noGrp="1"/>
          </p:cNvSpPr>
          <p:nvPr>
            <p:ph sz="half" idx="2"/>
          </p:nvPr>
        </p:nvSpPr>
        <p:spPr/>
        <p:txBody>
          <a:bodyPr>
            <a:normAutofit fontScale="85000" lnSpcReduction="10000"/>
          </a:bodyPr>
          <a:lstStyle/>
          <a:p>
            <a:r>
              <a:rPr lang="en-US" b="1" dirty="0"/>
              <a:t>Reliability</a:t>
            </a:r>
          </a:p>
          <a:p>
            <a:pPr lvl="1"/>
            <a:r>
              <a:rPr lang="en-US" dirty="0"/>
              <a:t>The extent to which the product does certain functions under given conditions and recovers from interruptions</a:t>
            </a:r>
          </a:p>
          <a:p>
            <a:r>
              <a:rPr lang="en-US" b="1" dirty="0"/>
              <a:t>Security</a:t>
            </a:r>
          </a:p>
          <a:p>
            <a:pPr lvl="1"/>
            <a:r>
              <a:rPr lang="en-US" dirty="0"/>
              <a:t>Confidentiality, integrity, authenticity, non-repudiation, and accountability</a:t>
            </a:r>
          </a:p>
          <a:p>
            <a:r>
              <a:rPr lang="en-US" b="1" dirty="0"/>
              <a:t>Maintainability</a:t>
            </a:r>
          </a:p>
          <a:p>
            <a:pPr lvl="1"/>
            <a:r>
              <a:rPr lang="en-US" dirty="0"/>
              <a:t>How easy it is to modify, adapt, and reuse the product</a:t>
            </a:r>
          </a:p>
          <a:p>
            <a:r>
              <a:rPr lang="en-US" b="1" dirty="0"/>
              <a:t>Portability</a:t>
            </a:r>
          </a:p>
          <a:p>
            <a:pPr lvl="1"/>
            <a:r>
              <a:rPr lang="en-US" dirty="0"/>
              <a:t>How easy it is to make the product work in a different computing environment</a:t>
            </a:r>
          </a:p>
        </p:txBody>
      </p:sp>
    </p:spTree>
    <p:extLst>
      <p:ext uri="{BB962C8B-B14F-4D97-AF65-F5344CB8AC3E}">
        <p14:creationId xmlns:p14="http://schemas.microsoft.com/office/powerpoint/2010/main" val="26248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633E6-3C3B-4A97-A0DD-16D675910CC6}"/>
              </a:ext>
            </a:extLst>
          </p:cNvPr>
          <p:cNvSpPr>
            <a:spLocks noGrp="1"/>
          </p:cNvSpPr>
          <p:nvPr>
            <p:ph type="title"/>
          </p:nvPr>
        </p:nvSpPr>
        <p:spPr/>
        <p:txBody>
          <a:bodyPr/>
          <a:lstStyle/>
          <a:p>
            <a:r>
              <a:rPr lang="en-US" dirty="0"/>
              <a:t>Quality assurance</a:t>
            </a:r>
          </a:p>
        </p:txBody>
      </p:sp>
      <p:sp>
        <p:nvSpPr>
          <p:cNvPr id="3" name="Content Placeholder 2">
            <a:extLst>
              <a:ext uri="{FF2B5EF4-FFF2-40B4-BE49-F238E27FC236}">
                <a16:creationId xmlns:a16="http://schemas.microsoft.com/office/drawing/2014/main" id="{4A2726B6-BFF2-499A-A90B-61E7445631A0}"/>
              </a:ext>
            </a:extLst>
          </p:cNvPr>
          <p:cNvSpPr>
            <a:spLocks noGrp="1"/>
          </p:cNvSpPr>
          <p:nvPr>
            <p:ph idx="1"/>
          </p:nvPr>
        </p:nvSpPr>
        <p:spPr/>
        <p:txBody>
          <a:bodyPr>
            <a:normAutofit fontScale="92500" lnSpcReduction="20000"/>
          </a:bodyPr>
          <a:lstStyle/>
          <a:p>
            <a:r>
              <a:rPr lang="en-US" b="1" dirty="0"/>
              <a:t>Quality assurance (QA)</a:t>
            </a:r>
            <a:r>
              <a:rPr lang="en-US" dirty="0"/>
              <a:t> is a system for making sure the product satisfies stakeholder needs</a:t>
            </a:r>
          </a:p>
          <a:p>
            <a:r>
              <a:rPr lang="en-US" dirty="0"/>
              <a:t>QA focuses on two distinct goals:</a:t>
            </a:r>
          </a:p>
          <a:p>
            <a:r>
              <a:rPr lang="en-US" b="1" dirty="0"/>
              <a:t>Validation</a:t>
            </a:r>
          </a:p>
          <a:p>
            <a:pPr lvl="1"/>
            <a:r>
              <a:rPr lang="en-US" dirty="0"/>
              <a:t>Testing if the product satisfies stakeholder needs</a:t>
            </a:r>
          </a:p>
          <a:p>
            <a:pPr lvl="1"/>
            <a:r>
              <a:rPr lang="en-US" dirty="0"/>
              <a:t>"Are we building the right product?"</a:t>
            </a:r>
          </a:p>
          <a:p>
            <a:pPr lvl="1"/>
            <a:r>
              <a:rPr lang="en-US" dirty="0"/>
              <a:t>Example: Does the customer want steak and fries?</a:t>
            </a:r>
          </a:p>
          <a:p>
            <a:r>
              <a:rPr lang="en-US" b="1" dirty="0"/>
              <a:t>Verification</a:t>
            </a:r>
          </a:p>
          <a:p>
            <a:pPr lvl="1"/>
            <a:r>
              <a:rPr lang="en-US" dirty="0"/>
              <a:t>Testing if the product satisfies needs properly</a:t>
            </a:r>
          </a:p>
          <a:p>
            <a:pPr lvl="1"/>
            <a:r>
              <a:rPr lang="en-US" dirty="0"/>
              <a:t>"Are we building the product right?"</a:t>
            </a:r>
          </a:p>
          <a:p>
            <a:pPr lvl="1"/>
            <a:r>
              <a:rPr lang="en-US" dirty="0"/>
              <a:t>Example: Are the steak and fries cooked well?</a:t>
            </a:r>
          </a:p>
        </p:txBody>
      </p:sp>
    </p:spTree>
    <p:extLst>
      <p:ext uri="{BB962C8B-B14F-4D97-AF65-F5344CB8AC3E}">
        <p14:creationId xmlns:p14="http://schemas.microsoft.com/office/powerpoint/2010/main" val="3521200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86DC2-F075-434D-A228-B856D12DEB9F}"/>
              </a:ext>
            </a:extLst>
          </p:cNvPr>
          <p:cNvSpPr>
            <a:spLocks noGrp="1"/>
          </p:cNvSpPr>
          <p:nvPr>
            <p:ph type="title"/>
          </p:nvPr>
        </p:nvSpPr>
        <p:spPr/>
        <p:txBody>
          <a:bodyPr/>
          <a:lstStyle/>
          <a:p>
            <a:r>
              <a:rPr lang="en-US" dirty="0"/>
              <a:t>Defect prevention</a:t>
            </a:r>
          </a:p>
        </p:txBody>
      </p:sp>
      <p:sp>
        <p:nvSpPr>
          <p:cNvPr id="3" name="Content Placeholder 2">
            <a:extLst>
              <a:ext uri="{FF2B5EF4-FFF2-40B4-BE49-F238E27FC236}">
                <a16:creationId xmlns:a16="http://schemas.microsoft.com/office/drawing/2014/main" id="{4E60F7E9-64F5-4687-9A35-BA2E1B5A06CB}"/>
              </a:ext>
            </a:extLst>
          </p:cNvPr>
          <p:cNvSpPr>
            <a:spLocks noGrp="1"/>
          </p:cNvSpPr>
          <p:nvPr>
            <p:ph idx="1"/>
          </p:nvPr>
        </p:nvSpPr>
        <p:spPr/>
        <p:txBody>
          <a:bodyPr/>
          <a:lstStyle/>
          <a:p>
            <a:r>
              <a:rPr lang="en-US" dirty="0"/>
              <a:t>There is no one way to prevent defects</a:t>
            </a:r>
          </a:p>
          <a:p>
            <a:r>
              <a:rPr lang="en-US" dirty="0"/>
              <a:t>Instead, preventing defects must be built into the software development processes that the entire organization uses</a:t>
            </a:r>
          </a:p>
          <a:p>
            <a:pPr lvl="1"/>
            <a:r>
              <a:rPr lang="en-US" b="1" dirty="0"/>
              <a:t>Process improvement</a:t>
            </a:r>
            <a:r>
              <a:rPr lang="en-US" dirty="0"/>
              <a:t> is making a process better</a:t>
            </a:r>
          </a:p>
          <a:p>
            <a:pPr lvl="1"/>
            <a:r>
              <a:rPr lang="en-US" dirty="0"/>
              <a:t>Training and education are necessary</a:t>
            </a:r>
          </a:p>
          <a:p>
            <a:r>
              <a:rPr lang="en-US" b="1" dirty="0"/>
              <a:t>Process guides</a:t>
            </a:r>
            <a:r>
              <a:rPr lang="en-US" dirty="0"/>
              <a:t> such as documentation standards and style guides help</a:t>
            </a:r>
          </a:p>
          <a:p>
            <a:r>
              <a:rPr lang="en-US" dirty="0"/>
              <a:t>Using well-studied </a:t>
            </a:r>
            <a:r>
              <a:rPr lang="en-US" b="1" dirty="0"/>
              <a:t>design methodologies</a:t>
            </a:r>
            <a:r>
              <a:rPr lang="en-US" dirty="0"/>
              <a:t> (such as OOP) can help</a:t>
            </a:r>
          </a:p>
          <a:p>
            <a:endParaRPr lang="en-US" dirty="0"/>
          </a:p>
          <a:p>
            <a:endParaRPr lang="en-US" dirty="0"/>
          </a:p>
          <a:p>
            <a:endParaRPr lang="en-US" dirty="0"/>
          </a:p>
        </p:txBody>
      </p:sp>
    </p:spTree>
    <p:extLst>
      <p:ext uri="{BB962C8B-B14F-4D97-AF65-F5344CB8AC3E}">
        <p14:creationId xmlns:p14="http://schemas.microsoft.com/office/powerpoint/2010/main" val="248347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Last time</a:t>
            </a:r>
          </a:p>
        </p:txBody>
      </p:sp>
      <p:sp>
        <p:nvSpPr>
          <p:cNvPr id="3" name="Content Placeholder 2"/>
          <p:cNvSpPr>
            <a:spLocks noGrp="1"/>
          </p:cNvSpPr>
          <p:nvPr>
            <p:ph idx="1"/>
          </p:nvPr>
        </p:nvSpPr>
        <p:spPr/>
        <p:txBody>
          <a:bodyPr>
            <a:normAutofit/>
          </a:bodyPr>
          <a:lstStyle/>
          <a:p>
            <a:r>
              <a:rPr lang="en-US" dirty="0"/>
              <a:t>What did we talk about last time?</a:t>
            </a:r>
          </a:p>
          <a:p>
            <a:r>
              <a:rPr lang="en-US" dirty="0"/>
              <a:t>Refactoring</a:t>
            </a:r>
          </a:p>
          <a:p>
            <a:r>
              <a:rPr lang="en-US" dirty="0"/>
              <a:t>TDD</a:t>
            </a:r>
          </a:p>
          <a:p>
            <a:r>
              <a:rPr lang="en-US" dirty="0"/>
              <a:t>System testing</a:t>
            </a:r>
          </a:p>
          <a:p>
            <a:pPr lvl="1"/>
            <a:r>
              <a:rPr lang="en-US" dirty="0"/>
              <a:t>Alpha testing</a:t>
            </a:r>
          </a:p>
          <a:p>
            <a:pPr lvl="1"/>
            <a:r>
              <a:rPr lang="en-US" dirty="0"/>
              <a:t>Beta testing</a:t>
            </a:r>
          </a:p>
        </p:txBody>
      </p:sp>
    </p:spTree>
    <p:extLst>
      <p:ext uri="{BB962C8B-B14F-4D97-AF65-F5344CB8AC3E}">
        <p14:creationId xmlns:p14="http://schemas.microsoft.com/office/powerpoint/2010/main" val="158698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1C65-56A7-4D3D-9E22-9862FC7922B2}"/>
              </a:ext>
            </a:extLst>
          </p:cNvPr>
          <p:cNvSpPr>
            <a:spLocks noGrp="1"/>
          </p:cNvSpPr>
          <p:nvPr>
            <p:ph type="title"/>
          </p:nvPr>
        </p:nvSpPr>
        <p:spPr/>
        <p:txBody>
          <a:bodyPr/>
          <a:lstStyle/>
          <a:p>
            <a:r>
              <a:rPr lang="en-US" dirty="0"/>
              <a:t>Reusing ideas</a:t>
            </a:r>
          </a:p>
        </p:txBody>
      </p:sp>
      <p:sp>
        <p:nvSpPr>
          <p:cNvPr id="3" name="Content Placeholder 2">
            <a:extLst>
              <a:ext uri="{FF2B5EF4-FFF2-40B4-BE49-F238E27FC236}">
                <a16:creationId xmlns:a16="http://schemas.microsoft.com/office/drawing/2014/main" id="{C0058D26-9033-497B-B94A-E04C5D17A882}"/>
              </a:ext>
            </a:extLst>
          </p:cNvPr>
          <p:cNvSpPr>
            <a:spLocks noGrp="1"/>
          </p:cNvSpPr>
          <p:nvPr>
            <p:ph idx="1"/>
          </p:nvPr>
        </p:nvSpPr>
        <p:spPr/>
        <p:txBody>
          <a:bodyPr/>
          <a:lstStyle/>
          <a:p>
            <a:r>
              <a:rPr lang="en-US" dirty="0"/>
              <a:t>Reusing </a:t>
            </a:r>
            <a:r>
              <a:rPr lang="en-US" b="1" dirty="0"/>
              <a:t>design architectures</a:t>
            </a:r>
            <a:r>
              <a:rPr lang="en-US" dirty="0"/>
              <a:t> that have been successful in the past can prevent defects</a:t>
            </a:r>
          </a:p>
          <a:p>
            <a:pPr lvl="1"/>
            <a:r>
              <a:rPr lang="en-US" dirty="0"/>
              <a:t>Examples: MVC and pipe-and-filter</a:t>
            </a:r>
          </a:p>
          <a:p>
            <a:r>
              <a:rPr lang="en-US" b="1" dirty="0"/>
              <a:t>Design patterns</a:t>
            </a:r>
            <a:r>
              <a:rPr lang="en-US" dirty="0"/>
              <a:t> are standard patterns for OOP classes</a:t>
            </a:r>
          </a:p>
          <a:p>
            <a:pPr lvl="1"/>
            <a:r>
              <a:rPr lang="en-US" dirty="0"/>
              <a:t>Examples: decorator and factory</a:t>
            </a:r>
          </a:p>
          <a:p>
            <a:r>
              <a:rPr lang="en-US" dirty="0"/>
              <a:t>Using well-studied algorithms and data structures helps a great deal</a:t>
            </a:r>
          </a:p>
          <a:p>
            <a:r>
              <a:rPr lang="en-US" dirty="0"/>
              <a:t>Reusing code (often from libraries) is smart, especially since those libraries have been tested thoroughly</a:t>
            </a:r>
          </a:p>
          <a:p>
            <a:pPr lvl="1"/>
            <a:endParaRPr lang="en-US" dirty="0"/>
          </a:p>
        </p:txBody>
      </p:sp>
    </p:spTree>
    <p:extLst>
      <p:ext uri="{BB962C8B-B14F-4D97-AF65-F5344CB8AC3E}">
        <p14:creationId xmlns:p14="http://schemas.microsoft.com/office/powerpoint/2010/main" val="324069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1B39-0352-4786-ABBF-419C8905AFB0}"/>
              </a:ext>
            </a:extLst>
          </p:cNvPr>
          <p:cNvSpPr>
            <a:spLocks noGrp="1"/>
          </p:cNvSpPr>
          <p:nvPr>
            <p:ph type="title"/>
          </p:nvPr>
        </p:nvSpPr>
        <p:spPr/>
        <p:txBody>
          <a:bodyPr/>
          <a:lstStyle/>
          <a:p>
            <a:r>
              <a:rPr lang="en-US" dirty="0"/>
              <a:t>Formal methods and prototypes</a:t>
            </a:r>
          </a:p>
        </p:txBody>
      </p:sp>
      <p:sp>
        <p:nvSpPr>
          <p:cNvPr id="3" name="Content Placeholder 2">
            <a:extLst>
              <a:ext uri="{FF2B5EF4-FFF2-40B4-BE49-F238E27FC236}">
                <a16:creationId xmlns:a16="http://schemas.microsoft.com/office/drawing/2014/main" id="{496CE47A-ED39-432C-A38A-99A203AA6D70}"/>
              </a:ext>
            </a:extLst>
          </p:cNvPr>
          <p:cNvSpPr>
            <a:spLocks noGrp="1"/>
          </p:cNvSpPr>
          <p:nvPr>
            <p:ph idx="1"/>
          </p:nvPr>
        </p:nvSpPr>
        <p:spPr/>
        <p:txBody>
          <a:bodyPr/>
          <a:lstStyle/>
          <a:p>
            <a:r>
              <a:rPr lang="en-US" b="1" dirty="0"/>
              <a:t>Formal methods</a:t>
            </a:r>
            <a:r>
              <a:rPr lang="en-US" dirty="0"/>
              <a:t> include systems for mathematically checking that code does what it's supposed to</a:t>
            </a:r>
          </a:p>
          <a:p>
            <a:pPr lvl="1"/>
            <a:r>
              <a:rPr lang="en-US" dirty="0"/>
              <a:t>Not all code can be modeled mathematically</a:t>
            </a:r>
          </a:p>
          <a:p>
            <a:pPr lvl="1"/>
            <a:r>
              <a:rPr lang="en-US" dirty="0"/>
              <a:t>Yet some of these systems have found bugs in real software, such as </a:t>
            </a:r>
            <a:r>
              <a:rPr lang="en-US" dirty="0" err="1"/>
              <a:t>TimSort</a:t>
            </a:r>
            <a:r>
              <a:rPr lang="en-US" dirty="0"/>
              <a:t>, the most commonly used sort in Python and Java</a:t>
            </a:r>
          </a:p>
          <a:p>
            <a:r>
              <a:rPr lang="en-US" dirty="0"/>
              <a:t>Prototypes let us explore what defects might happen before putting them in the final product</a:t>
            </a:r>
          </a:p>
          <a:p>
            <a:pPr lvl="1"/>
            <a:r>
              <a:rPr lang="en-US" dirty="0"/>
              <a:t>The opposite end of the spectrum from formal methods, since prototypes are practical rather than theoretical</a:t>
            </a:r>
          </a:p>
        </p:txBody>
      </p:sp>
    </p:spTree>
    <p:extLst>
      <p:ext uri="{BB962C8B-B14F-4D97-AF65-F5344CB8AC3E}">
        <p14:creationId xmlns:p14="http://schemas.microsoft.com/office/powerpoint/2010/main" val="372991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886DE-BE9C-4F75-A39D-7AEF1D0D9387}"/>
              </a:ext>
            </a:extLst>
          </p:cNvPr>
          <p:cNvSpPr>
            <a:spLocks noGrp="1"/>
          </p:cNvSpPr>
          <p:nvPr>
            <p:ph type="title"/>
          </p:nvPr>
        </p:nvSpPr>
        <p:spPr/>
        <p:txBody>
          <a:bodyPr/>
          <a:lstStyle/>
          <a:p>
            <a:r>
              <a:rPr lang="en-US" dirty="0"/>
              <a:t>Tools</a:t>
            </a:r>
          </a:p>
        </p:txBody>
      </p:sp>
      <p:sp>
        <p:nvSpPr>
          <p:cNvPr id="3" name="Content Placeholder 2">
            <a:extLst>
              <a:ext uri="{FF2B5EF4-FFF2-40B4-BE49-F238E27FC236}">
                <a16:creationId xmlns:a16="http://schemas.microsoft.com/office/drawing/2014/main" id="{271F3018-9C2E-4F60-BB3A-8B676919B0CD}"/>
              </a:ext>
            </a:extLst>
          </p:cNvPr>
          <p:cNvSpPr>
            <a:spLocks noGrp="1"/>
          </p:cNvSpPr>
          <p:nvPr>
            <p:ph idx="1"/>
          </p:nvPr>
        </p:nvSpPr>
        <p:spPr/>
        <p:txBody>
          <a:bodyPr>
            <a:normAutofit fontScale="92500" lnSpcReduction="20000"/>
          </a:bodyPr>
          <a:lstStyle/>
          <a:p>
            <a:r>
              <a:rPr lang="en-US" dirty="0"/>
              <a:t>Many tools help reduce defects</a:t>
            </a:r>
          </a:p>
          <a:p>
            <a:r>
              <a:rPr lang="en-US" dirty="0"/>
              <a:t>Version control tools help track code over time</a:t>
            </a:r>
          </a:p>
          <a:p>
            <a:r>
              <a:rPr lang="en-US" dirty="0"/>
              <a:t>Configuration management tools allow changes in one tool to automatically update other tools</a:t>
            </a:r>
          </a:p>
          <a:p>
            <a:pPr lvl="1"/>
            <a:r>
              <a:rPr lang="en-US" dirty="0"/>
              <a:t>Examples: Puppet and Ansible</a:t>
            </a:r>
          </a:p>
          <a:p>
            <a:r>
              <a:rPr lang="en-US" b="1" dirty="0"/>
              <a:t>Integrated development environments (IDEs)</a:t>
            </a:r>
            <a:r>
              <a:rPr lang="en-US" dirty="0"/>
              <a:t>, once called computer aided software engineering (CASE) tools, can integrate many useful tools for defect prevention</a:t>
            </a:r>
          </a:p>
          <a:p>
            <a:pPr lvl="1"/>
            <a:r>
              <a:rPr lang="en-US" dirty="0"/>
              <a:t>Syntax highlighting</a:t>
            </a:r>
          </a:p>
          <a:p>
            <a:pPr lvl="1"/>
            <a:r>
              <a:rPr lang="en-US" dirty="0"/>
              <a:t>Two-way translation between code and UML models</a:t>
            </a:r>
          </a:p>
          <a:p>
            <a:pPr lvl="1"/>
            <a:r>
              <a:rPr lang="en-US" dirty="0"/>
              <a:t>Style checking</a:t>
            </a:r>
          </a:p>
        </p:txBody>
      </p:sp>
    </p:spTree>
    <p:extLst>
      <p:ext uri="{BB962C8B-B14F-4D97-AF65-F5344CB8AC3E}">
        <p14:creationId xmlns:p14="http://schemas.microsoft.com/office/powerpoint/2010/main" val="253648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9E97-3BAF-4F54-8B75-FB3B8F739EB4}"/>
              </a:ext>
            </a:extLst>
          </p:cNvPr>
          <p:cNvSpPr>
            <a:spLocks noGrp="1"/>
          </p:cNvSpPr>
          <p:nvPr>
            <p:ph type="title"/>
          </p:nvPr>
        </p:nvSpPr>
        <p:spPr/>
        <p:txBody>
          <a:bodyPr/>
          <a:lstStyle/>
          <a:p>
            <a:r>
              <a:rPr lang="en-US" dirty="0"/>
              <a:t>Defect detection and removal</a:t>
            </a:r>
          </a:p>
        </p:txBody>
      </p:sp>
      <p:sp>
        <p:nvSpPr>
          <p:cNvPr id="3" name="Content Placeholder 2">
            <a:extLst>
              <a:ext uri="{FF2B5EF4-FFF2-40B4-BE49-F238E27FC236}">
                <a16:creationId xmlns:a16="http://schemas.microsoft.com/office/drawing/2014/main" id="{42AD9C30-E377-4B5B-83E9-B87EF7434265}"/>
              </a:ext>
            </a:extLst>
          </p:cNvPr>
          <p:cNvSpPr>
            <a:spLocks noGrp="1"/>
          </p:cNvSpPr>
          <p:nvPr>
            <p:ph idx="1"/>
          </p:nvPr>
        </p:nvSpPr>
        <p:spPr/>
        <p:txBody>
          <a:bodyPr/>
          <a:lstStyle/>
          <a:p>
            <a:r>
              <a:rPr lang="en-US" dirty="0"/>
              <a:t>A good process can't keep out all defects</a:t>
            </a:r>
          </a:p>
          <a:p>
            <a:r>
              <a:rPr lang="en-US" dirty="0"/>
              <a:t>Some defects will show up and must be found and removed</a:t>
            </a:r>
          </a:p>
          <a:p>
            <a:r>
              <a:rPr lang="en-US" dirty="0"/>
              <a:t>Defect detection and removal techniques fall into two categories:</a:t>
            </a:r>
          </a:p>
          <a:p>
            <a:pPr lvl="1"/>
            <a:r>
              <a:rPr lang="en-US" b="1" dirty="0"/>
              <a:t>Review and correct</a:t>
            </a:r>
          </a:p>
          <a:p>
            <a:pPr lvl="1"/>
            <a:r>
              <a:rPr lang="en-US" b="1" dirty="0"/>
              <a:t>Test and debug</a:t>
            </a:r>
          </a:p>
          <a:p>
            <a:r>
              <a:rPr lang="en-US" dirty="0"/>
              <a:t>Review and correct methods look at the code while test and debug methods look at the product in operation</a:t>
            </a:r>
          </a:p>
        </p:txBody>
      </p:sp>
    </p:spTree>
    <p:extLst>
      <p:ext uri="{BB962C8B-B14F-4D97-AF65-F5344CB8AC3E}">
        <p14:creationId xmlns:p14="http://schemas.microsoft.com/office/powerpoint/2010/main" val="398733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B2B20-9211-4B8A-841D-20E23DAEB32E}"/>
              </a:ext>
            </a:extLst>
          </p:cNvPr>
          <p:cNvSpPr>
            <a:spLocks noGrp="1"/>
          </p:cNvSpPr>
          <p:nvPr>
            <p:ph type="title"/>
          </p:nvPr>
        </p:nvSpPr>
        <p:spPr/>
        <p:txBody>
          <a:bodyPr/>
          <a:lstStyle/>
          <a:p>
            <a:r>
              <a:rPr lang="en-US" dirty="0"/>
              <a:t>Review and correct methods</a:t>
            </a:r>
          </a:p>
        </p:txBody>
      </p:sp>
      <p:sp>
        <p:nvSpPr>
          <p:cNvPr id="3" name="Content Placeholder 2">
            <a:extLst>
              <a:ext uri="{FF2B5EF4-FFF2-40B4-BE49-F238E27FC236}">
                <a16:creationId xmlns:a16="http://schemas.microsoft.com/office/drawing/2014/main" id="{B0EC23B0-B442-45CF-9752-CCC311EFF2F7}"/>
              </a:ext>
            </a:extLst>
          </p:cNvPr>
          <p:cNvSpPr>
            <a:spLocks noGrp="1"/>
          </p:cNvSpPr>
          <p:nvPr>
            <p:ph idx="1"/>
          </p:nvPr>
        </p:nvSpPr>
        <p:spPr/>
        <p:txBody>
          <a:bodyPr>
            <a:normAutofit fontScale="92500" lnSpcReduction="10000"/>
          </a:bodyPr>
          <a:lstStyle/>
          <a:p>
            <a:r>
              <a:rPr lang="en-US" dirty="0"/>
              <a:t>There's a formal name for just looking at your code for errors: a </a:t>
            </a:r>
            <a:r>
              <a:rPr lang="en-US" b="1" dirty="0"/>
              <a:t>desk check</a:t>
            </a:r>
          </a:p>
          <a:p>
            <a:r>
              <a:rPr lang="en-US" dirty="0"/>
              <a:t>A </a:t>
            </a:r>
            <a:r>
              <a:rPr lang="en-US" b="1" dirty="0"/>
              <a:t>walkthrough</a:t>
            </a:r>
            <a:r>
              <a:rPr lang="en-US" dirty="0"/>
              <a:t> is when you explain your code to someone else</a:t>
            </a:r>
          </a:p>
          <a:p>
            <a:r>
              <a:rPr lang="en-US" dirty="0"/>
              <a:t>An </a:t>
            </a:r>
            <a:r>
              <a:rPr lang="en-US" b="1" dirty="0"/>
              <a:t>inspection</a:t>
            </a:r>
            <a:r>
              <a:rPr lang="en-US" dirty="0"/>
              <a:t> is a more formal process with trained inspectors</a:t>
            </a:r>
          </a:p>
          <a:p>
            <a:r>
              <a:rPr lang="en-US" dirty="0"/>
              <a:t>Inspection roles:</a:t>
            </a:r>
          </a:p>
          <a:p>
            <a:pPr lvl="1"/>
            <a:r>
              <a:rPr lang="en-US" b="1" dirty="0"/>
              <a:t>Moderator</a:t>
            </a:r>
            <a:r>
              <a:rPr lang="en-US" dirty="0"/>
              <a:t> schedules and runs the meeting and distributes the code</a:t>
            </a:r>
            <a:endParaRPr lang="en-US" b="1" dirty="0"/>
          </a:p>
          <a:p>
            <a:pPr lvl="1"/>
            <a:r>
              <a:rPr lang="en-US" b="1" dirty="0"/>
              <a:t>Author</a:t>
            </a:r>
            <a:r>
              <a:rPr lang="en-US" dirty="0"/>
              <a:t> of the code</a:t>
            </a:r>
          </a:p>
          <a:p>
            <a:pPr lvl="1"/>
            <a:r>
              <a:rPr lang="en-US" b="1" dirty="0"/>
              <a:t>Reader</a:t>
            </a:r>
            <a:r>
              <a:rPr lang="en-US" dirty="0"/>
              <a:t> who guides the meeting</a:t>
            </a:r>
          </a:p>
          <a:p>
            <a:pPr lvl="1"/>
            <a:r>
              <a:rPr lang="en-US" b="1" dirty="0"/>
              <a:t>Recorder</a:t>
            </a:r>
            <a:r>
              <a:rPr lang="en-US" dirty="0"/>
              <a:t> who takes notes</a:t>
            </a:r>
          </a:p>
          <a:p>
            <a:pPr lvl="1"/>
            <a:r>
              <a:rPr lang="en-US" b="1" dirty="0"/>
              <a:t>Inspectors</a:t>
            </a:r>
            <a:r>
              <a:rPr lang="en-US" dirty="0"/>
              <a:t> who check code before and during the meeting</a:t>
            </a:r>
          </a:p>
          <a:p>
            <a:pPr lvl="1"/>
            <a:endParaRPr lang="en-US" dirty="0"/>
          </a:p>
        </p:txBody>
      </p:sp>
    </p:spTree>
    <p:extLst>
      <p:ext uri="{BB962C8B-B14F-4D97-AF65-F5344CB8AC3E}">
        <p14:creationId xmlns:p14="http://schemas.microsoft.com/office/powerpoint/2010/main" val="191080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EFB8B-1150-419A-AFD2-7C75A8FAF2D2}"/>
              </a:ext>
            </a:extLst>
          </p:cNvPr>
          <p:cNvSpPr>
            <a:spLocks noGrp="1"/>
          </p:cNvSpPr>
          <p:nvPr>
            <p:ph type="title"/>
          </p:nvPr>
        </p:nvSpPr>
        <p:spPr/>
        <p:txBody>
          <a:bodyPr/>
          <a:lstStyle/>
          <a:p>
            <a:r>
              <a:rPr lang="en-US" dirty="0"/>
              <a:t>Test and debug</a:t>
            </a:r>
          </a:p>
        </p:txBody>
      </p:sp>
      <p:sp>
        <p:nvSpPr>
          <p:cNvPr id="3" name="Content Placeholder 2">
            <a:extLst>
              <a:ext uri="{FF2B5EF4-FFF2-40B4-BE49-F238E27FC236}">
                <a16:creationId xmlns:a16="http://schemas.microsoft.com/office/drawing/2014/main" id="{5356B648-5023-489B-ADD5-4F50CCD5EAED}"/>
              </a:ext>
            </a:extLst>
          </p:cNvPr>
          <p:cNvSpPr>
            <a:spLocks noGrp="1"/>
          </p:cNvSpPr>
          <p:nvPr>
            <p:ph idx="1"/>
          </p:nvPr>
        </p:nvSpPr>
        <p:spPr/>
        <p:txBody>
          <a:bodyPr>
            <a:normAutofit lnSpcReduction="10000"/>
          </a:bodyPr>
          <a:lstStyle/>
          <a:p>
            <a:r>
              <a:rPr lang="en-US" b="1" dirty="0"/>
              <a:t>Testing</a:t>
            </a:r>
            <a:r>
              <a:rPr lang="en-US" dirty="0"/>
              <a:t> software helps find cases that are not obvious from looking at the code</a:t>
            </a:r>
          </a:p>
          <a:p>
            <a:r>
              <a:rPr lang="en-US" dirty="0"/>
              <a:t>Software testing has some jargon:</a:t>
            </a:r>
          </a:p>
          <a:p>
            <a:pPr lvl="1"/>
            <a:r>
              <a:rPr lang="en-US" dirty="0"/>
              <a:t>A </a:t>
            </a:r>
            <a:r>
              <a:rPr lang="en-US" b="1" dirty="0"/>
              <a:t>failure</a:t>
            </a:r>
            <a:r>
              <a:rPr lang="en-US" dirty="0"/>
              <a:t> is a deviation between actual behavior and intended behavior</a:t>
            </a:r>
          </a:p>
          <a:p>
            <a:pPr lvl="1"/>
            <a:r>
              <a:rPr lang="en-US" dirty="0"/>
              <a:t>A </a:t>
            </a:r>
            <a:r>
              <a:rPr lang="en-US" b="1" dirty="0"/>
              <a:t>fault</a:t>
            </a:r>
            <a:r>
              <a:rPr lang="en-US" dirty="0"/>
              <a:t> is a defect that can give rise to a failure</a:t>
            </a:r>
          </a:p>
          <a:p>
            <a:pPr lvl="1"/>
            <a:r>
              <a:rPr lang="en-US" dirty="0"/>
              <a:t>A </a:t>
            </a:r>
            <a:r>
              <a:rPr lang="en-US" b="1" dirty="0"/>
              <a:t>trigger</a:t>
            </a:r>
            <a:r>
              <a:rPr lang="en-US" dirty="0"/>
              <a:t> is a condition that causes a fault to result in a failure</a:t>
            </a:r>
          </a:p>
          <a:p>
            <a:pPr lvl="1"/>
            <a:r>
              <a:rPr lang="en-US" dirty="0"/>
              <a:t>A </a:t>
            </a:r>
            <a:r>
              <a:rPr lang="en-US" b="1" dirty="0"/>
              <a:t>test case</a:t>
            </a:r>
            <a:r>
              <a:rPr lang="en-US" dirty="0"/>
              <a:t> is a set of inputs and program states</a:t>
            </a:r>
          </a:p>
          <a:p>
            <a:pPr lvl="1"/>
            <a:r>
              <a:rPr lang="en-US" dirty="0"/>
              <a:t>A collection of test cases is a </a:t>
            </a:r>
            <a:r>
              <a:rPr lang="en-US" b="1" dirty="0"/>
              <a:t>test suite</a:t>
            </a:r>
          </a:p>
          <a:p>
            <a:r>
              <a:rPr lang="en-US" b="1" dirty="0"/>
              <a:t>Debugging</a:t>
            </a:r>
            <a:r>
              <a:rPr lang="en-US" dirty="0"/>
              <a:t> is using trigger conditions to find and fix faults</a:t>
            </a:r>
          </a:p>
          <a:p>
            <a:endParaRPr lang="en-US" b="1" dirty="0"/>
          </a:p>
        </p:txBody>
      </p:sp>
    </p:spTree>
    <p:extLst>
      <p:ext uri="{BB962C8B-B14F-4D97-AF65-F5344CB8AC3E}">
        <p14:creationId xmlns:p14="http://schemas.microsoft.com/office/powerpoint/2010/main" val="271979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1B959C-7EC6-464A-AF0A-E01C80A66F19}"/>
              </a:ext>
            </a:extLst>
          </p:cNvPr>
          <p:cNvSpPr/>
          <p:nvPr/>
        </p:nvSpPr>
        <p:spPr>
          <a:xfrm>
            <a:off x="8458200" y="3733800"/>
            <a:ext cx="2781300" cy="2999599"/>
          </a:xfrm>
          <a:prstGeom prst="roundRect">
            <a:avLst/>
          </a:prstGeom>
        </p:spPr>
        <p:style>
          <a:lnRef idx="1">
            <a:schemeClr val="accent1"/>
          </a:lnRef>
          <a:fillRef idx="2">
            <a:schemeClr val="accent1"/>
          </a:fillRef>
          <a:effectRef idx="1">
            <a:schemeClr val="accent1"/>
          </a:effectRef>
          <a:fontRef idx="minor">
            <a:schemeClr val="dk1"/>
          </a:fontRef>
        </p:style>
        <p:txBody>
          <a:bodyPr rtlCol="0" anchor="b" anchorCtr="0"/>
          <a:lstStyle/>
          <a:p>
            <a:pPr algn="ctr"/>
            <a:r>
              <a:rPr lang="en-US" dirty="0"/>
              <a:t>System Testing</a:t>
            </a:r>
          </a:p>
        </p:txBody>
      </p:sp>
      <p:sp>
        <p:nvSpPr>
          <p:cNvPr id="2" name="Title 1">
            <a:extLst>
              <a:ext uri="{FF2B5EF4-FFF2-40B4-BE49-F238E27FC236}">
                <a16:creationId xmlns:a16="http://schemas.microsoft.com/office/drawing/2014/main" id="{03DB2F04-D036-4AA1-AC56-750F4C05CABF}"/>
              </a:ext>
            </a:extLst>
          </p:cNvPr>
          <p:cNvSpPr>
            <a:spLocks noGrp="1"/>
          </p:cNvSpPr>
          <p:nvPr>
            <p:ph type="title"/>
          </p:nvPr>
        </p:nvSpPr>
        <p:spPr/>
        <p:txBody>
          <a:bodyPr/>
          <a:lstStyle/>
          <a:p>
            <a:r>
              <a:rPr lang="en-US" dirty="0"/>
              <a:t>Overview of testing</a:t>
            </a:r>
          </a:p>
        </p:txBody>
      </p:sp>
      <p:sp>
        <p:nvSpPr>
          <p:cNvPr id="3" name="Content Placeholder 2">
            <a:extLst>
              <a:ext uri="{FF2B5EF4-FFF2-40B4-BE49-F238E27FC236}">
                <a16:creationId xmlns:a16="http://schemas.microsoft.com/office/drawing/2014/main" id="{8ADF5461-0F0B-42F8-9B12-D3359FA82791}"/>
              </a:ext>
            </a:extLst>
          </p:cNvPr>
          <p:cNvSpPr>
            <a:spLocks noGrp="1"/>
          </p:cNvSpPr>
          <p:nvPr>
            <p:ph idx="1"/>
          </p:nvPr>
        </p:nvSpPr>
        <p:spPr>
          <a:xfrm>
            <a:off x="609600" y="1775192"/>
            <a:ext cx="7696200" cy="4625609"/>
          </a:xfrm>
        </p:spPr>
        <p:txBody>
          <a:bodyPr>
            <a:normAutofit fontScale="92500"/>
          </a:bodyPr>
          <a:lstStyle/>
          <a:p>
            <a:r>
              <a:rPr lang="en-US" b="1" dirty="0"/>
              <a:t>Unit tests</a:t>
            </a:r>
            <a:r>
              <a:rPr lang="en-US" dirty="0"/>
              <a:t> test a small piece of code (method or class) in isolation from other code</a:t>
            </a:r>
          </a:p>
          <a:p>
            <a:pPr lvl="1"/>
            <a:r>
              <a:rPr lang="en-US" dirty="0"/>
              <a:t>Often done by the author</a:t>
            </a:r>
          </a:p>
          <a:p>
            <a:r>
              <a:rPr lang="en-US" b="1" dirty="0"/>
              <a:t>Integration tests</a:t>
            </a:r>
            <a:r>
              <a:rPr lang="en-US" dirty="0"/>
              <a:t> test several small pieces of code together</a:t>
            </a:r>
          </a:p>
          <a:p>
            <a:pPr lvl="1"/>
            <a:r>
              <a:rPr lang="en-US" dirty="0"/>
              <a:t>By the author, a testing team, or both</a:t>
            </a:r>
          </a:p>
          <a:p>
            <a:r>
              <a:rPr lang="en-US" b="1" dirty="0"/>
              <a:t>Alpha and beta tests</a:t>
            </a:r>
            <a:r>
              <a:rPr lang="en-US" dirty="0"/>
              <a:t> test the whole product</a:t>
            </a:r>
          </a:p>
          <a:p>
            <a:pPr lvl="1"/>
            <a:r>
              <a:rPr lang="en-US" dirty="0"/>
              <a:t>Alpha tests usually have a testing team</a:t>
            </a:r>
          </a:p>
          <a:p>
            <a:pPr lvl="1"/>
            <a:r>
              <a:rPr lang="en-US" dirty="0"/>
              <a:t>Beta tests include users</a:t>
            </a:r>
          </a:p>
        </p:txBody>
      </p:sp>
      <p:graphicFrame>
        <p:nvGraphicFramePr>
          <p:cNvPr id="4" name="Diagram 3">
            <a:extLst>
              <a:ext uri="{FF2B5EF4-FFF2-40B4-BE49-F238E27FC236}">
                <a16:creationId xmlns:a16="http://schemas.microsoft.com/office/drawing/2014/main" id="{771969FE-E414-407C-9B72-1AF4C57C58DF}"/>
              </a:ext>
            </a:extLst>
          </p:cNvPr>
          <p:cNvGraphicFramePr/>
          <p:nvPr>
            <p:extLst/>
          </p:nvPr>
        </p:nvGraphicFramePr>
        <p:xfrm>
          <a:off x="8382000" y="1546591"/>
          <a:ext cx="28575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561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ABF66-9F6A-47F7-8E3D-3E85D8D5D2E0}"/>
              </a:ext>
            </a:extLst>
          </p:cNvPr>
          <p:cNvSpPr>
            <a:spLocks noGrp="1"/>
          </p:cNvSpPr>
          <p:nvPr>
            <p:ph type="title"/>
          </p:nvPr>
        </p:nvSpPr>
        <p:spPr/>
        <p:txBody>
          <a:bodyPr/>
          <a:lstStyle/>
          <a:p>
            <a:r>
              <a:rPr lang="en-US" dirty="0"/>
              <a:t>Breaking it all down</a:t>
            </a:r>
          </a:p>
        </p:txBody>
      </p:sp>
      <p:graphicFrame>
        <p:nvGraphicFramePr>
          <p:cNvPr id="4" name="Content Placeholder 3">
            <a:extLst>
              <a:ext uri="{FF2B5EF4-FFF2-40B4-BE49-F238E27FC236}">
                <a16:creationId xmlns:a16="http://schemas.microsoft.com/office/drawing/2014/main" id="{8417B9F6-A99C-450B-B94F-B0B1C2770F12}"/>
              </a:ext>
            </a:extLst>
          </p:cNvPr>
          <p:cNvGraphicFramePr>
            <a:graphicFrameLocks noGrp="1"/>
          </p:cNvGraphicFramePr>
          <p:nvPr>
            <p:ph idx="1"/>
            <p:extLst/>
          </p:nvPr>
        </p:nvGraphicFramePr>
        <p:xfrm>
          <a:off x="228600" y="1600201"/>
          <a:ext cx="118110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30993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A0DB-85F1-402A-81DF-E610BC795B76}"/>
              </a:ext>
            </a:extLst>
          </p:cNvPr>
          <p:cNvSpPr>
            <a:spLocks noGrp="1"/>
          </p:cNvSpPr>
          <p:nvPr>
            <p:ph type="title"/>
          </p:nvPr>
        </p:nvSpPr>
        <p:spPr/>
        <p:txBody>
          <a:bodyPr/>
          <a:lstStyle/>
          <a:p>
            <a:r>
              <a:rPr lang="en-US" dirty="0"/>
              <a:t>User Interaction Design</a:t>
            </a:r>
          </a:p>
        </p:txBody>
      </p:sp>
      <p:sp>
        <p:nvSpPr>
          <p:cNvPr id="3" name="Text Placeholder 2">
            <a:extLst>
              <a:ext uri="{FF2B5EF4-FFF2-40B4-BE49-F238E27FC236}">
                <a16:creationId xmlns:a16="http://schemas.microsoft.com/office/drawing/2014/main" id="{555CB76A-20BB-446D-95FD-66B5ECC189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35824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3993-BCDA-4486-A1B4-52A0CAD83043}"/>
              </a:ext>
            </a:extLst>
          </p:cNvPr>
          <p:cNvSpPr>
            <a:spLocks noGrp="1"/>
          </p:cNvSpPr>
          <p:nvPr>
            <p:ph type="title"/>
          </p:nvPr>
        </p:nvSpPr>
        <p:spPr/>
        <p:txBody>
          <a:bodyPr/>
          <a:lstStyle/>
          <a:p>
            <a:r>
              <a:rPr lang="en-US" dirty="0"/>
              <a:t>Interaction design</a:t>
            </a:r>
          </a:p>
        </p:txBody>
      </p:sp>
      <p:sp>
        <p:nvSpPr>
          <p:cNvPr id="16" name="Content Placeholder 15">
            <a:extLst>
              <a:ext uri="{FF2B5EF4-FFF2-40B4-BE49-F238E27FC236}">
                <a16:creationId xmlns:a16="http://schemas.microsoft.com/office/drawing/2014/main" id="{16982E13-3F6F-4182-9FAC-AFE9FCC82467}"/>
              </a:ext>
            </a:extLst>
          </p:cNvPr>
          <p:cNvSpPr>
            <a:spLocks noGrp="1"/>
          </p:cNvSpPr>
          <p:nvPr>
            <p:ph idx="1"/>
          </p:nvPr>
        </p:nvSpPr>
        <p:spPr/>
        <p:txBody>
          <a:bodyPr>
            <a:normAutofit fontScale="85000" lnSpcReduction="20000"/>
          </a:bodyPr>
          <a:lstStyle/>
          <a:p>
            <a:r>
              <a:rPr lang="en-US" b="1" dirty="0"/>
              <a:t>Interaction design</a:t>
            </a:r>
            <a:r>
              <a:rPr lang="en-US" dirty="0"/>
              <a:t> is planning out the </a:t>
            </a:r>
            <a:r>
              <a:rPr lang="en-US" b="1" dirty="0"/>
              <a:t>user experience (UX)</a:t>
            </a:r>
            <a:r>
              <a:rPr lang="en-US" dirty="0"/>
              <a:t> for a software product</a:t>
            </a:r>
          </a:p>
          <a:p>
            <a:r>
              <a:rPr lang="en-US" dirty="0"/>
              <a:t>It cares about how the product looks and sounds (and, one day, smells?) and how the user gets output and puts input into it</a:t>
            </a:r>
          </a:p>
          <a:p>
            <a:r>
              <a:rPr lang="en-US" dirty="0"/>
              <a:t>This field used to get little attention from computer scientists, but it's really important</a:t>
            </a:r>
          </a:p>
          <a:p>
            <a:pPr lvl="1"/>
            <a:r>
              <a:rPr lang="en-US" dirty="0"/>
              <a:t>Apple is a great posterchild for showing off the value of UX</a:t>
            </a:r>
          </a:p>
          <a:p>
            <a:pPr lvl="1"/>
            <a:r>
              <a:rPr lang="en-US" dirty="0"/>
              <a:t>Even Microsoft, maligned for its user interfaces, has invested lots of money studying how to make windows and icons easier to use</a:t>
            </a:r>
          </a:p>
          <a:p>
            <a:r>
              <a:rPr lang="en-US" dirty="0"/>
              <a:t>UX is part of the field of </a:t>
            </a:r>
            <a:r>
              <a:rPr lang="en-US" b="1" dirty="0"/>
              <a:t>human computer interaction (HCI)</a:t>
            </a:r>
            <a:r>
              <a:rPr lang="en-US" dirty="0"/>
              <a:t>, which combines ergonomics, physiology, psychology, and graphic design with computer science</a:t>
            </a:r>
          </a:p>
          <a:p>
            <a:r>
              <a:rPr lang="en-US" dirty="0"/>
              <a:t>The quality of a user interface is called its </a:t>
            </a:r>
            <a:r>
              <a:rPr lang="en-US" b="1" dirty="0"/>
              <a:t>usability</a:t>
            </a:r>
          </a:p>
        </p:txBody>
      </p:sp>
    </p:spTree>
    <p:extLst>
      <p:ext uri="{BB962C8B-B14F-4D97-AF65-F5344CB8AC3E}">
        <p14:creationId xmlns:p14="http://schemas.microsoft.com/office/powerpoint/2010/main" val="330806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51009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D2A0E-EC07-4F40-A15C-961841C849DC}"/>
              </a:ext>
            </a:extLst>
          </p:cNvPr>
          <p:cNvSpPr>
            <a:spLocks noGrp="1"/>
          </p:cNvSpPr>
          <p:nvPr>
            <p:ph type="title"/>
          </p:nvPr>
        </p:nvSpPr>
        <p:spPr/>
        <p:txBody>
          <a:bodyPr/>
          <a:lstStyle/>
          <a:p>
            <a:r>
              <a:rPr lang="en-US" dirty="0"/>
              <a:t>User interaction design goals</a:t>
            </a:r>
          </a:p>
        </p:txBody>
      </p:sp>
      <p:sp>
        <p:nvSpPr>
          <p:cNvPr id="3" name="Content Placeholder 2">
            <a:extLst>
              <a:ext uri="{FF2B5EF4-FFF2-40B4-BE49-F238E27FC236}">
                <a16:creationId xmlns:a16="http://schemas.microsoft.com/office/drawing/2014/main" id="{15637300-CA78-491D-80B9-E56398454B1E}"/>
              </a:ext>
            </a:extLst>
          </p:cNvPr>
          <p:cNvSpPr>
            <a:spLocks noGrp="1"/>
          </p:cNvSpPr>
          <p:nvPr>
            <p:ph idx="1"/>
          </p:nvPr>
        </p:nvSpPr>
        <p:spPr/>
        <p:txBody>
          <a:bodyPr/>
          <a:lstStyle/>
          <a:p>
            <a:r>
              <a:rPr lang="en-US" b="1" dirty="0"/>
              <a:t>Effectiveness:</a:t>
            </a:r>
            <a:r>
              <a:rPr lang="en-US" dirty="0"/>
              <a:t> User can access all the features they need</a:t>
            </a:r>
          </a:p>
          <a:p>
            <a:r>
              <a:rPr lang="en-US" b="1" dirty="0"/>
              <a:t>Efficiency:</a:t>
            </a:r>
            <a:r>
              <a:rPr lang="en-US" dirty="0"/>
              <a:t> Users can achieve their goals quickly</a:t>
            </a:r>
          </a:p>
          <a:p>
            <a:r>
              <a:rPr lang="en-US" b="1" dirty="0"/>
              <a:t>Safety:</a:t>
            </a:r>
            <a:r>
              <a:rPr lang="en-US" dirty="0"/>
              <a:t> Users and computers aren't harmed</a:t>
            </a:r>
          </a:p>
          <a:p>
            <a:r>
              <a:rPr lang="en-US" b="1" dirty="0"/>
              <a:t>Learnability:</a:t>
            </a:r>
            <a:r>
              <a:rPr lang="en-US" dirty="0"/>
              <a:t> Users become proficient quickly</a:t>
            </a:r>
          </a:p>
          <a:p>
            <a:r>
              <a:rPr lang="en-US" b="1" dirty="0"/>
              <a:t>Memorability:</a:t>
            </a:r>
            <a:r>
              <a:rPr lang="en-US" dirty="0"/>
              <a:t> Users regain proficiency quickly after time away from the product</a:t>
            </a:r>
          </a:p>
          <a:p>
            <a:r>
              <a:rPr lang="en-US" b="1" dirty="0"/>
              <a:t>Enjoyability:</a:t>
            </a:r>
            <a:r>
              <a:rPr lang="en-US" dirty="0"/>
              <a:t> Users experience positive emotions when using the product</a:t>
            </a:r>
          </a:p>
          <a:p>
            <a:r>
              <a:rPr lang="en-US" b="1" dirty="0"/>
              <a:t>Beauty:</a:t>
            </a:r>
            <a:r>
              <a:rPr lang="en-US" dirty="0"/>
              <a:t> Users find the product aesthetically pleasing</a:t>
            </a:r>
          </a:p>
        </p:txBody>
      </p:sp>
    </p:spTree>
    <p:extLst>
      <p:ext uri="{BB962C8B-B14F-4D97-AF65-F5344CB8AC3E}">
        <p14:creationId xmlns:p14="http://schemas.microsoft.com/office/powerpoint/2010/main" val="409071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0AE00-B1C1-4321-B494-C099C9867DA7}"/>
              </a:ext>
            </a:extLst>
          </p:cNvPr>
          <p:cNvSpPr>
            <a:spLocks noGrp="1"/>
          </p:cNvSpPr>
          <p:nvPr>
            <p:ph type="title"/>
          </p:nvPr>
        </p:nvSpPr>
        <p:spPr/>
        <p:txBody>
          <a:bodyPr/>
          <a:lstStyle/>
          <a:p>
            <a:r>
              <a:rPr lang="en-US" dirty="0"/>
              <a:t>Interaction design  models</a:t>
            </a:r>
          </a:p>
        </p:txBody>
      </p:sp>
      <p:sp>
        <p:nvSpPr>
          <p:cNvPr id="3" name="Content Placeholder 2">
            <a:extLst>
              <a:ext uri="{FF2B5EF4-FFF2-40B4-BE49-F238E27FC236}">
                <a16:creationId xmlns:a16="http://schemas.microsoft.com/office/drawing/2014/main" id="{9B5D8603-7712-46E4-A9EB-901E513099F4}"/>
              </a:ext>
            </a:extLst>
          </p:cNvPr>
          <p:cNvSpPr>
            <a:spLocks noGrp="1"/>
          </p:cNvSpPr>
          <p:nvPr>
            <p:ph idx="1"/>
          </p:nvPr>
        </p:nvSpPr>
        <p:spPr/>
        <p:txBody>
          <a:bodyPr/>
          <a:lstStyle/>
          <a:p>
            <a:r>
              <a:rPr lang="en-US" dirty="0"/>
              <a:t>Before coding the UX, models are incredibly helpful to plan out how it looks and behaves</a:t>
            </a:r>
          </a:p>
          <a:p>
            <a:r>
              <a:rPr lang="en-US" b="1" dirty="0"/>
              <a:t>Static interaction design models</a:t>
            </a:r>
            <a:r>
              <a:rPr lang="en-US" dirty="0"/>
              <a:t> show the audio and visual parts of the product that don't change during execution</a:t>
            </a:r>
          </a:p>
          <a:p>
            <a:r>
              <a:rPr lang="en-US" b="1" dirty="0"/>
              <a:t>Dynamic interaction design models</a:t>
            </a:r>
            <a:r>
              <a:rPr lang="en-US" dirty="0"/>
              <a:t> show behavior during execution</a:t>
            </a:r>
          </a:p>
          <a:p>
            <a:r>
              <a:rPr lang="en-US" dirty="0"/>
              <a:t>Both are useful</a:t>
            </a:r>
          </a:p>
        </p:txBody>
      </p:sp>
    </p:spTree>
    <p:extLst>
      <p:ext uri="{BB962C8B-B14F-4D97-AF65-F5344CB8AC3E}">
        <p14:creationId xmlns:p14="http://schemas.microsoft.com/office/powerpoint/2010/main" val="365289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4A5A03-14DE-485B-A64A-71B3B8476390}"/>
              </a:ext>
            </a:extLst>
          </p:cNvPr>
          <p:cNvPicPr>
            <a:picLocks noChangeAspect="1"/>
          </p:cNvPicPr>
          <p:nvPr/>
        </p:nvPicPr>
        <p:blipFill>
          <a:blip r:embed="rId2"/>
          <a:stretch>
            <a:fillRect/>
          </a:stretch>
        </p:blipFill>
        <p:spPr>
          <a:xfrm>
            <a:off x="5867400" y="2209800"/>
            <a:ext cx="6096164" cy="3961319"/>
          </a:xfrm>
          <a:prstGeom prst="rect">
            <a:avLst/>
          </a:prstGeom>
        </p:spPr>
      </p:pic>
      <p:sp>
        <p:nvSpPr>
          <p:cNvPr id="2" name="Title 1">
            <a:extLst>
              <a:ext uri="{FF2B5EF4-FFF2-40B4-BE49-F238E27FC236}">
                <a16:creationId xmlns:a16="http://schemas.microsoft.com/office/drawing/2014/main" id="{E5D22090-71CF-44F1-8DF2-D05537C9875E}"/>
              </a:ext>
            </a:extLst>
          </p:cNvPr>
          <p:cNvSpPr>
            <a:spLocks noGrp="1"/>
          </p:cNvSpPr>
          <p:nvPr>
            <p:ph type="title"/>
          </p:nvPr>
        </p:nvSpPr>
        <p:spPr/>
        <p:txBody>
          <a:bodyPr/>
          <a:lstStyle/>
          <a:p>
            <a:r>
              <a:rPr lang="en-US" dirty="0"/>
              <a:t>Use case diagrams</a:t>
            </a:r>
          </a:p>
        </p:txBody>
      </p:sp>
      <p:sp>
        <p:nvSpPr>
          <p:cNvPr id="3" name="Content Placeholder 2">
            <a:extLst>
              <a:ext uri="{FF2B5EF4-FFF2-40B4-BE49-F238E27FC236}">
                <a16:creationId xmlns:a16="http://schemas.microsoft.com/office/drawing/2014/main" id="{D9DEC4C7-FFB1-4107-84DC-725A8E3A6088}"/>
              </a:ext>
            </a:extLst>
          </p:cNvPr>
          <p:cNvSpPr>
            <a:spLocks noGrp="1"/>
          </p:cNvSpPr>
          <p:nvPr>
            <p:ph idx="1"/>
          </p:nvPr>
        </p:nvSpPr>
        <p:spPr>
          <a:xfrm>
            <a:off x="609600" y="1775192"/>
            <a:ext cx="5257800" cy="4625609"/>
          </a:xfrm>
        </p:spPr>
        <p:txBody>
          <a:bodyPr>
            <a:normAutofit fontScale="92500" lnSpcReduction="10000"/>
          </a:bodyPr>
          <a:lstStyle/>
          <a:p>
            <a:r>
              <a:rPr lang="en-US" dirty="0"/>
              <a:t>A </a:t>
            </a:r>
            <a:r>
              <a:rPr lang="en-US" b="1" dirty="0"/>
              <a:t>use case</a:t>
            </a:r>
            <a:r>
              <a:rPr lang="en-US" dirty="0"/>
              <a:t> is an interaction between a product and its environment</a:t>
            </a:r>
          </a:p>
          <a:p>
            <a:r>
              <a:rPr lang="en-US" dirty="0"/>
              <a:t>An </a:t>
            </a:r>
            <a:r>
              <a:rPr lang="en-US" b="1" dirty="0"/>
              <a:t>actor</a:t>
            </a:r>
            <a:r>
              <a:rPr lang="en-US" dirty="0"/>
              <a:t> is an agent that interacts with a product</a:t>
            </a:r>
          </a:p>
          <a:p>
            <a:r>
              <a:rPr lang="en-US" b="1" dirty="0"/>
              <a:t>Use case diagrams</a:t>
            </a:r>
            <a:r>
              <a:rPr lang="en-US" dirty="0"/>
              <a:t> (which we've seen before) are static interaction design models that represent the actors that interact with use cases</a:t>
            </a:r>
          </a:p>
        </p:txBody>
      </p:sp>
    </p:spTree>
    <p:extLst>
      <p:ext uri="{BB962C8B-B14F-4D97-AF65-F5344CB8AC3E}">
        <p14:creationId xmlns:p14="http://schemas.microsoft.com/office/powerpoint/2010/main" val="102724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D286C-519F-4FF9-A8F0-AF57BD8E8C8E}"/>
              </a:ext>
            </a:extLst>
          </p:cNvPr>
          <p:cNvSpPr>
            <a:spLocks noGrp="1"/>
          </p:cNvSpPr>
          <p:nvPr>
            <p:ph type="title"/>
          </p:nvPr>
        </p:nvSpPr>
        <p:spPr/>
        <p:txBody>
          <a:bodyPr/>
          <a:lstStyle/>
          <a:p>
            <a:r>
              <a:rPr lang="en-US" dirty="0"/>
              <a:t>Layout diagrams</a:t>
            </a:r>
          </a:p>
        </p:txBody>
      </p:sp>
      <p:sp>
        <p:nvSpPr>
          <p:cNvPr id="3" name="Content Placeholder 2">
            <a:extLst>
              <a:ext uri="{FF2B5EF4-FFF2-40B4-BE49-F238E27FC236}">
                <a16:creationId xmlns:a16="http://schemas.microsoft.com/office/drawing/2014/main" id="{8E17F847-35EB-46E3-9AF4-008DCD293BCC}"/>
              </a:ext>
            </a:extLst>
          </p:cNvPr>
          <p:cNvSpPr>
            <a:spLocks noGrp="1"/>
          </p:cNvSpPr>
          <p:nvPr>
            <p:ph idx="1"/>
          </p:nvPr>
        </p:nvSpPr>
        <p:spPr>
          <a:xfrm>
            <a:off x="609600" y="1775192"/>
            <a:ext cx="4800600" cy="4625609"/>
          </a:xfrm>
        </p:spPr>
        <p:txBody>
          <a:bodyPr>
            <a:normAutofit fontScale="92500" lnSpcReduction="20000"/>
          </a:bodyPr>
          <a:lstStyle/>
          <a:p>
            <a:r>
              <a:rPr lang="en-US" b="1" dirty="0"/>
              <a:t>Screen layout diagrams</a:t>
            </a:r>
            <a:r>
              <a:rPr lang="en-US" dirty="0"/>
              <a:t> and </a:t>
            </a:r>
            <a:r>
              <a:rPr lang="en-US" b="1" dirty="0"/>
              <a:t>page layout diagrams</a:t>
            </a:r>
            <a:r>
              <a:rPr lang="en-US" dirty="0"/>
              <a:t> are drawings of a product's visual display</a:t>
            </a:r>
          </a:p>
          <a:p>
            <a:r>
              <a:rPr lang="en-US" dirty="0"/>
              <a:t>A </a:t>
            </a:r>
            <a:r>
              <a:rPr lang="en-US" b="1" dirty="0"/>
              <a:t>wireframe</a:t>
            </a:r>
            <a:r>
              <a:rPr lang="en-US" dirty="0"/>
              <a:t> is a low-fidelity version that gives a rough layout without a lot of detail</a:t>
            </a:r>
          </a:p>
          <a:p>
            <a:r>
              <a:rPr lang="en-US" dirty="0"/>
              <a:t>It's good to start with a wireframe and refine it with more detail later</a:t>
            </a:r>
          </a:p>
          <a:p>
            <a:endParaRPr lang="en-US" dirty="0"/>
          </a:p>
        </p:txBody>
      </p:sp>
      <p:pic>
        <p:nvPicPr>
          <p:cNvPr id="4" name="Picture 3">
            <a:extLst>
              <a:ext uri="{FF2B5EF4-FFF2-40B4-BE49-F238E27FC236}">
                <a16:creationId xmlns:a16="http://schemas.microsoft.com/office/drawing/2014/main" id="{C0B757E9-2191-4282-B458-5DE82E12A3B3}"/>
              </a:ext>
            </a:extLst>
          </p:cNvPr>
          <p:cNvPicPr>
            <a:picLocks noChangeAspect="1"/>
          </p:cNvPicPr>
          <p:nvPr/>
        </p:nvPicPr>
        <p:blipFill>
          <a:blip r:embed="rId2"/>
          <a:stretch>
            <a:fillRect/>
          </a:stretch>
        </p:blipFill>
        <p:spPr>
          <a:xfrm>
            <a:off x="5486400" y="2278132"/>
            <a:ext cx="6477000" cy="3619728"/>
          </a:xfrm>
          <a:prstGeom prst="rect">
            <a:avLst/>
          </a:prstGeom>
        </p:spPr>
      </p:pic>
    </p:spTree>
    <p:extLst>
      <p:ext uri="{BB962C8B-B14F-4D97-AF65-F5344CB8AC3E}">
        <p14:creationId xmlns:p14="http://schemas.microsoft.com/office/powerpoint/2010/main" val="101056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AC2E-415E-4277-8C34-A49C39EE9A2B}"/>
              </a:ext>
            </a:extLst>
          </p:cNvPr>
          <p:cNvSpPr>
            <a:spLocks noGrp="1"/>
          </p:cNvSpPr>
          <p:nvPr>
            <p:ph type="title"/>
          </p:nvPr>
        </p:nvSpPr>
        <p:spPr/>
        <p:txBody>
          <a:bodyPr/>
          <a:lstStyle/>
          <a:p>
            <a:r>
              <a:rPr lang="en-US" dirty="0"/>
              <a:t>Use case descriptions</a:t>
            </a:r>
          </a:p>
        </p:txBody>
      </p:sp>
      <p:sp>
        <p:nvSpPr>
          <p:cNvPr id="3" name="Content Placeholder 2">
            <a:extLst>
              <a:ext uri="{FF2B5EF4-FFF2-40B4-BE49-F238E27FC236}">
                <a16:creationId xmlns:a16="http://schemas.microsoft.com/office/drawing/2014/main" id="{E2F7D9E1-99DD-4A23-9498-6607CA8131AC}"/>
              </a:ext>
            </a:extLst>
          </p:cNvPr>
          <p:cNvSpPr>
            <a:spLocks noGrp="1"/>
          </p:cNvSpPr>
          <p:nvPr>
            <p:ph idx="1"/>
          </p:nvPr>
        </p:nvSpPr>
        <p:spPr>
          <a:xfrm>
            <a:off x="393823" y="1775192"/>
            <a:ext cx="4254377" cy="4625609"/>
          </a:xfrm>
        </p:spPr>
        <p:txBody>
          <a:bodyPr>
            <a:normAutofit fontScale="85000" lnSpcReduction="20000"/>
          </a:bodyPr>
          <a:lstStyle/>
          <a:p>
            <a:r>
              <a:rPr lang="en-US" dirty="0"/>
              <a:t>A use case diagram shows which actors interact with use cases</a:t>
            </a:r>
          </a:p>
          <a:p>
            <a:r>
              <a:rPr lang="en-US" dirty="0"/>
              <a:t>However, it doesn't explain what they </a:t>
            </a:r>
            <a:r>
              <a:rPr lang="en-US" i="1" dirty="0"/>
              <a:t>do</a:t>
            </a:r>
          </a:p>
          <a:p>
            <a:r>
              <a:rPr lang="en-US" dirty="0"/>
              <a:t>A </a:t>
            </a:r>
            <a:r>
              <a:rPr lang="en-US" b="1" dirty="0"/>
              <a:t>use case description</a:t>
            </a:r>
            <a:r>
              <a:rPr lang="en-US" dirty="0"/>
              <a:t> is formatted text that explains the actions that an actor makes</a:t>
            </a:r>
          </a:p>
          <a:p>
            <a:r>
              <a:rPr lang="en-US" dirty="0"/>
              <a:t>The use case description is a dynamic interaction design model</a:t>
            </a:r>
          </a:p>
          <a:p>
            <a:r>
              <a:rPr lang="en-US" dirty="0"/>
              <a:t>Example template:</a:t>
            </a:r>
          </a:p>
        </p:txBody>
      </p:sp>
      <p:graphicFrame>
        <p:nvGraphicFramePr>
          <p:cNvPr id="4" name="Table 3">
            <a:extLst>
              <a:ext uri="{FF2B5EF4-FFF2-40B4-BE49-F238E27FC236}">
                <a16:creationId xmlns:a16="http://schemas.microsoft.com/office/drawing/2014/main" id="{C9A25863-B819-42AF-B6C0-3A93AEC9EF82}"/>
              </a:ext>
            </a:extLst>
          </p:cNvPr>
          <p:cNvGraphicFramePr>
            <a:graphicFrameLocks noGrp="1"/>
          </p:cNvGraphicFramePr>
          <p:nvPr>
            <p:extLst/>
          </p:nvPr>
        </p:nvGraphicFramePr>
        <p:xfrm>
          <a:off x="4737223" y="1905000"/>
          <a:ext cx="6997577" cy="4152900"/>
        </p:xfrm>
        <a:graphic>
          <a:graphicData uri="http://schemas.openxmlformats.org/drawingml/2006/table">
            <a:tbl>
              <a:tblPr bandRow="1">
                <a:tableStyleId>{5C22544A-7EE6-4342-B048-85BDC9FD1C3A}</a:tableStyleId>
              </a:tblPr>
              <a:tblGrid>
                <a:gridCol w="2044577">
                  <a:extLst>
                    <a:ext uri="{9D8B030D-6E8A-4147-A177-3AD203B41FA5}">
                      <a16:colId xmlns:a16="http://schemas.microsoft.com/office/drawing/2014/main" val="276296236"/>
                    </a:ext>
                  </a:extLst>
                </a:gridCol>
                <a:gridCol w="4953000">
                  <a:extLst>
                    <a:ext uri="{9D8B030D-6E8A-4147-A177-3AD203B41FA5}">
                      <a16:colId xmlns:a16="http://schemas.microsoft.com/office/drawing/2014/main" val="669503009"/>
                    </a:ext>
                  </a:extLst>
                </a:gridCol>
              </a:tblGrid>
              <a:tr h="398327">
                <a:tc>
                  <a:txBody>
                    <a:bodyPr/>
                    <a:lstStyle/>
                    <a:p>
                      <a:pPr algn="r"/>
                      <a:r>
                        <a:rPr lang="en-US" b="1" dirty="0"/>
                        <a:t>Use Case Name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dirty="0"/>
                        <a:t>To identify the use case</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511724493"/>
                  </a:ext>
                </a:extLst>
              </a:tr>
              <a:tr h="398327">
                <a:tc>
                  <a:txBody>
                    <a:bodyPr/>
                    <a:lstStyle/>
                    <a:p>
                      <a:pPr algn="r"/>
                      <a:r>
                        <a:rPr lang="en-US" b="1" dirty="0"/>
                        <a:t>Actors</a:t>
                      </a:r>
                    </a:p>
                  </a:txBody>
                  <a:tcPr anchor="ctr">
                    <a:lnL w="12700" cap="flat" cmpd="sng" algn="ctr">
                      <a:solidFill>
                        <a:schemeClr val="tx1"/>
                      </a:solidFill>
                      <a:prstDash val="solid"/>
                      <a:round/>
                      <a:headEnd type="none" w="med" len="med"/>
                      <a:tailEnd type="none" w="med" len="med"/>
                    </a:lnL>
                  </a:tcPr>
                </a:tc>
                <a:tc>
                  <a:txBody>
                    <a:bodyPr/>
                    <a:lstStyle/>
                    <a:p>
                      <a:r>
                        <a:rPr lang="en-US" dirty="0"/>
                        <a:t>The agents participating in the use case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493816744"/>
                  </a:ext>
                </a:extLst>
              </a:tr>
              <a:tr h="687523">
                <a:tc>
                  <a:txBody>
                    <a:bodyPr/>
                    <a:lstStyle/>
                    <a:p>
                      <a:pPr algn="r"/>
                      <a:r>
                        <a:rPr lang="en-US" b="1" dirty="0"/>
                        <a:t>Stakeholders and Needs</a:t>
                      </a:r>
                    </a:p>
                  </a:txBody>
                  <a:tcPr anchor="ctr">
                    <a:lnL w="12700" cap="flat" cmpd="sng" algn="ctr">
                      <a:solidFill>
                        <a:schemeClr val="tx1"/>
                      </a:solidFill>
                      <a:prstDash val="solid"/>
                      <a:round/>
                      <a:headEnd type="none" w="med" len="med"/>
                      <a:tailEnd type="none" w="med" len="med"/>
                    </a:lnL>
                  </a:tcPr>
                </a:tc>
                <a:tc>
                  <a:txBody>
                    <a:bodyPr/>
                    <a:lstStyle/>
                    <a:p>
                      <a:r>
                        <a:rPr lang="en-US" dirty="0"/>
                        <a:t>What this use case does to meet stakeholder needs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33100500"/>
                  </a:ext>
                </a:extLst>
              </a:tr>
              <a:tr h="497023">
                <a:tc>
                  <a:txBody>
                    <a:bodyPr/>
                    <a:lstStyle/>
                    <a:p>
                      <a:pPr algn="r"/>
                      <a:r>
                        <a:rPr lang="en-US" b="1" dirty="0"/>
                        <a:t>Preconditions</a:t>
                      </a:r>
                    </a:p>
                  </a:txBody>
                  <a:tcPr anchor="ctr">
                    <a:lnL w="12700" cap="flat" cmpd="sng" algn="ctr">
                      <a:solidFill>
                        <a:schemeClr val="tx1"/>
                      </a:solidFill>
                      <a:prstDash val="solid"/>
                      <a:round/>
                      <a:headEnd type="none" w="med" len="med"/>
                      <a:tailEnd type="none" w="med" len="med"/>
                    </a:lnL>
                  </a:tcPr>
                </a:tc>
                <a:tc>
                  <a:txBody>
                    <a:bodyPr/>
                    <a:lstStyle/>
                    <a:p>
                      <a:r>
                        <a:rPr lang="en-US" dirty="0"/>
                        <a:t>What must be true before this use case begins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31745412"/>
                  </a:ext>
                </a:extLst>
              </a:tr>
              <a:tr h="398327">
                <a:tc>
                  <a:txBody>
                    <a:bodyPr/>
                    <a:lstStyle/>
                    <a:p>
                      <a:pPr algn="r"/>
                      <a:r>
                        <a:rPr lang="en-US" b="1" dirty="0"/>
                        <a:t>Post conditions</a:t>
                      </a:r>
                    </a:p>
                  </a:txBody>
                  <a:tcPr anchor="ctr">
                    <a:lnL w="12700" cap="flat" cmpd="sng" algn="ctr">
                      <a:solidFill>
                        <a:schemeClr val="tx1"/>
                      </a:solidFill>
                      <a:prstDash val="solid"/>
                      <a:round/>
                      <a:headEnd type="none" w="med" len="med"/>
                      <a:tailEnd type="none" w="med" len="med"/>
                    </a:lnL>
                  </a:tcPr>
                </a:tc>
                <a:tc>
                  <a:txBody>
                    <a:bodyPr/>
                    <a:lstStyle/>
                    <a:p>
                      <a:r>
                        <a:rPr lang="en-US" dirty="0"/>
                        <a:t>What will be true when this use case ends</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86118671"/>
                  </a:ext>
                </a:extLst>
              </a:tr>
              <a:tr h="398327">
                <a:tc>
                  <a:txBody>
                    <a:bodyPr/>
                    <a:lstStyle/>
                    <a:p>
                      <a:pPr algn="r"/>
                      <a:r>
                        <a:rPr lang="en-US" b="1" dirty="0"/>
                        <a:t>Trigger</a:t>
                      </a:r>
                    </a:p>
                  </a:txBody>
                  <a:tcPr anchor="ctr">
                    <a:lnL w="12700" cap="flat" cmpd="sng" algn="ctr">
                      <a:solidFill>
                        <a:schemeClr val="tx1"/>
                      </a:solidFill>
                      <a:prstDash val="solid"/>
                      <a:round/>
                      <a:headEnd type="none" w="med" len="med"/>
                      <a:tailEnd type="none" w="med" len="med"/>
                    </a:lnL>
                  </a:tcPr>
                </a:tc>
                <a:tc>
                  <a:txBody>
                    <a:bodyPr/>
                    <a:lstStyle/>
                    <a:p>
                      <a:r>
                        <a:rPr lang="en-US" dirty="0"/>
                        <a:t>The event that causes this use case to begin</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39223052"/>
                  </a:ext>
                </a:extLst>
              </a:tr>
              <a:tr h="687523">
                <a:tc>
                  <a:txBody>
                    <a:bodyPr/>
                    <a:lstStyle/>
                    <a:p>
                      <a:pPr algn="r"/>
                      <a:r>
                        <a:rPr lang="en-US" b="1" dirty="0"/>
                        <a:t>Basic Flow</a:t>
                      </a:r>
                    </a:p>
                  </a:txBody>
                  <a:tcPr anchor="ctr">
                    <a:lnL w="12700" cap="flat" cmpd="sng" algn="ctr">
                      <a:solidFill>
                        <a:schemeClr val="tx1"/>
                      </a:solidFill>
                      <a:prstDash val="solid"/>
                      <a:round/>
                      <a:headEnd type="none" w="med" len="med"/>
                      <a:tailEnd type="none" w="med" len="med"/>
                    </a:lnL>
                  </a:tcPr>
                </a:tc>
                <a:tc>
                  <a:txBody>
                    <a:bodyPr/>
                    <a:lstStyle/>
                    <a:p>
                      <a:r>
                        <a:rPr lang="en-US" dirty="0"/>
                        <a:t>The steps in a typical successful instance of this use case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27679"/>
                  </a:ext>
                </a:extLst>
              </a:tr>
              <a:tr h="687523">
                <a:tc>
                  <a:txBody>
                    <a:bodyPr/>
                    <a:lstStyle/>
                    <a:p>
                      <a:pPr algn="r"/>
                      <a:r>
                        <a:rPr lang="en-US" b="1" dirty="0"/>
                        <a:t>Extensions</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dirty="0"/>
                        <a:t>The steps in alternative instances of this use case due to variations in normal flow or errors</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681865"/>
                  </a:ext>
                </a:extLst>
              </a:tr>
            </a:tbl>
          </a:graphicData>
        </a:graphic>
      </p:graphicFrame>
    </p:spTree>
    <p:extLst>
      <p:ext uri="{BB962C8B-B14F-4D97-AF65-F5344CB8AC3E}">
        <p14:creationId xmlns:p14="http://schemas.microsoft.com/office/powerpoint/2010/main" val="203460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829EB-B060-4EDC-BFB2-B447830BD55D}"/>
              </a:ext>
            </a:extLst>
          </p:cNvPr>
          <p:cNvSpPr>
            <a:spLocks noGrp="1"/>
          </p:cNvSpPr>
          <p:nvPr>
            <p:ph type="title"/>
          </p:nvPr>
        </p:nvSpPr>
        <p:spPr/>
        <p:txBody>
          <a:bodyPr/>
          <a:lstStyle/>
          <a:p>
            <a:r>
              <a:rPr lang="en-US" dirty="0"/>
              <a:t>SAC principles</a:t>
            </a:r>
          </a:p>
        </p:txBody>
      </p:sp>
      <p:sp>
        <p:nvSpPr>
          <p:cNvPr id="3" name="Content Placeholder 2">
            <a:extLst>
              <a:ext uri="{FF2B5EF4-FFF2-40B4-BE49-F238E27FC236}">
                <a16:creationId xmlns:a16="http://schemas.microsoft.com/office/drawing/2014/main" id="{F52854DB-89C5-4623-B620-8687C644535C}"/>
              </a:ext>
            </a:extLst>
          </p:cNvPr>
          <p:cNvSpPr>
            <a:spLocks noGrp="1"/>
          </p:cNvSpPr>
          <p:nvPr>
            <p:ph idx="1"/>
          </p:nvPr>
        </p:nvSpPr>
        <p:spPr/>
        <p:txBody>
          <a:bodyPr>
            <a:normAutofit fontScale="77500" lnSpcReduction="20000"/>
          </a:bodyPr>
          <a:lstStyle/>
          <a:p>
            <a:r>
              <a:rPr lang="en-US" b="1" dirty="0"/>
              <a:t>Design principles</a:t>
            </a:r>
            <a:r>
              <a:rPr lang="en-US" dirty="0"/>
              <a:t> favor certain characteristics to make a design better</a:t>
            </a:r>
          </a:p>
          <a:p>
            <a:r>
              <a:rPr lang="en-US" dirty="0"/>
              <a:t>SAC principles are three general interaction design principles</a:t>
            </a:r>
          </a:p>
          <a:p>
            <a:r>
              <a:rPr lang="en-US" b="1" dirty="0"/>
              <a:t>Simplicity</a:t>
            </a:r>
          </a:p>
          <a:p>
            <a:pPr lvl="1"/>
            <a:r>
              <a:rPr lang="en-US" dirty="0"/>
              <a:t>Simple designs are better</a:t>
            </a:r>
          </a:p>
          <a:p>
            <a:pPr lvl="1"/>
            <a:r>
              <a:rPr lang="en-US" dirty="0"/>
              <a:t>Lots of options are confusing for the user</a:t>
            </a:r>
          </a:p>
          <a:p>
            <a:pPr lvl="1"/>
            <a:r>
              <a:rPr lang="en-US" dirty="0"/>
              <a:t>It's better to make commonly used options easy and require a little more work for unusual options</a:t>
            </a:r>
          </a:p>
          <a:p>
            <a:r>
              <a:rPr lang="en-US" b="1" dirty="0"/>
              <a:t>Accessibility</a:t>
            </a:r>
          </a:p>
          <a:p>
            <a:pPr lvl="1"/>
            <a:r>
              <a:rPr lang="en-US" dirty="0"/>
              <a:t>Designs that can be used be more people are better</a:t>
            </a:r>
          </a:p>
          <a:p>
            <a:pPr lvl="1"/>
            <a:r>
              <a:rPr lang="en-US" dirty="0"/>
              <a:t>Considerations: color blindness, things too small to see or interact with</a:t>
            </a:r>
          </a:p>
          <a:p>
            <a:r>
              <a:rPr lang="en-US" b="1" dirty="0"/>
              <a:t>Consistency</a:t>
            </a:r>
          </a:p>
          <a:p>
            <a:pPr lvl="1"/>
            <a:r>
              <a:rPr lang="en-US" dirty="0"/>
              <a:t>Designs that present data in similar ways are better</a:t>
            </a:r>
          </a:p>
          <a:p>
            <a:pPr lvl="1"/>
            <a:r>
              <a:rPr lang="en-US" dirty="0"/>
              <a:t>Example: use consistent navigation controls</a:t>
            </a:r>
          </a:p>
          <a:p>
            <a:pPr lvl="1"/>
            <a:endParaRPr lang="en-US" dirty="0"/>
          </a:p>
        </p:txBody>
      </p:sp>
    </p:spTree>
    <p:extLst>
      <p:ext uri="{BB962C8B-B14F-4D97-AF65-F5344CB8AC3E}">
        <p14:creationId xmlns:p14="http://schemas.microsoft.com/office/powerpoint/2010/main" val="8538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A13B9-37FA-4652-A57A-0F5819511455}"/>
              </a:ext>
            </a:extLst>
          </p:cNvPr>
          <p:cNvSpPr>
            <a:spLocks noGrp="1"/>
          </p:cNvSpPr>
          <p:nvPr>
            <p:ph type="title"/>
          </p:nvPr>
        </p:nvSpPr>
        <p:spPr/>
        <p:txBody>
          <a:bodyPr/>
          <a:lstStyle/>
          <a:p>
            <a:r>
              <a:rPr lang="en-US" dirty="0"/>
              <a:t>CAP principles</a:t>
            </a:r>
          </a:p>
        </p:txBody>
      </p:sp>
      <p:sp>
        <p:nvSpPr>
          <p:cNvPr id="3" name="Content Placeholder 2">
            <a:extLst>
              <a:ext uri="{FF2B5EF4-FFF2-40B4-BE49-F238E27FC236}">
                <a16:creationId xmlns:a16="http://schemas.microsoft.com/office/drawing/2014/main" id="{D0A1558A-8529-46EE-BCB4-7BF78DD4E6F6}"/>
              </a:ext>
            </a:extLst>
          </p:cNvPr>
          <p:cNvSpPr>
            <a:spLocks noGrp="1"/>
          </p:cNvSpPr>
          <p:nvPr>
            <p:ph idx="1"/>
          </p:nvPr>
        </p:nvSpPr>
        <p:spPr/>
        <p:txBody>
          <a:bodyPr>
            <a:normAutofit fontScale="92500" lnSpcReduction="10000"/>
          </a:bodyPr>
          <a:lstStyle/>
          <a:p>
            <a:r>
              <a:rPr lang="en-US" dirty="0"/>
              <a:t>CAP principles are focused on appearance</a:t>
            </a:r>
          </a:p>
          <a:p>
            <a:r>
              <a:rPr lang="en-US" b="1" dirty="0"/>
              <a:t>Contrast</a:t>
            </a:r>
          </a:p>
          <a:p>
            <a:pPr lvl="1"/>
            <a:r>
              <a:rPr lang="en-US" dirty="0"/>
              <a:t>Designs that make different things obviously different are better</a:t>
            </a:r>
          </a:p>
          <a:p>
            <a:pPr lvl="1"/>
            <a:r>
              <a:rPr lang="en-US" dirty="0"/>
              <a:t>Example: italics and bold</a:t>
            </a:r>
          </a:p>
          <a:p>
            <a:pPr lvl="1"/>
            <a:r>
              <a:rPr lang="en-US" dirty="0"/>
              <a:t>Example: font size to distinguish headings from text</a:t>
            </a:r>
          </a:p>
          <a:p>
            <a:r>
              <a:rPr lang="en-US" b="1" dirty="0"/>
              <a:t>Alignment</a:t>
            </a:r>
          </a:p>
          <a:p>
            <a:pPr lvl="1"/>
            <a:r>
              <a:rPr lang="en-US" dirty="0"/>
              <a:t>Designs that line up on a grid are better</a:t>
            </a:r>
          </a:p>
          <a:p>
            <a:pPr lvl="1"/>
            <a:r>
              <a:rPr lang="en-US" dirty="0"/>
              <a:t>Indentation is useful</a:t>
            </a:r>
          </a:p>
          <a:p>
            <a:r>
              <a:rPr lang="en-US" b="1" dirty="0"/>
              <a:t>Proximity</a:t>
            </a:r>
          </a:p>
          <a:p>
            <a:pPr lvl="1"/>
            <a:r>
              <a:rPr lang="en-US" dirty="0"/>
              <a:t>Designs that group related things together are better</a:t>
            </a:r>
          </a:p>
        </p:txBody>
      </p:sp>
    </p:spTree>
    <p:extLst>
      <p:ext uri="{BB962C8B-B14F-4D97-AF65-F5344CB8AC3E}">
        <p14:creationId xmlns:p14="http://schemas.microsoft.com/office/powerpoint/2010/main" val="262545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947F8-22B6-4AEE-A8F9-7B5C83FEB1E5}"/>
              </a:ext>
            </a:extLst>
          </p:cNvPr>
          <p:cNvSpPr>
            <a:spLocks noGrp="1"/>
          </p:cNvSpPr>
          <p:nvPr>
            <p:ph type="title"/>
          </p:nvPr>
        </p:nvSpPr>
        <p:spPr/>
        <p:txBody>
          <a:bodyPr/>
          <a:lstStyle/>
          <a:p>
            <a:r>
              <a:rPr lang="en-US" dirty="0" err="1"/>
              <a:t>FeVER</a:t>
            </a:r>
            <a:r>
              <a:rPr lang="en-US" dirty="0"/>
              <a:t> principles</a:t>
            </a:r>
          </a:p>
        </p:txBody>
      </p:sp>
      <p:sp>
        <p:nvSpPr>
          <p:cNvPr id="3" name="Content Placeholder 2">
            <a:extLst>
              <a:ext uri="{FF2B5EF4-FFF2-40B4-BE49-F238E27FC236}">
                <a16:creationId xmlns:a16="http://schemas.microsoft.com/office/drawing/2014/main" id="{09A4854B-A29B-4EE8-B51B-7FFFEEF2BDB1}"/>
              </a:ext>
            </a:extLst>
          </p:cNvPr>
          <p:cNvSpPr>
            <a:spLocks noGrp="1"/>
          </p:cNvSpPr>
          <p:nvPr>
            <p:ph idx="1"/>
          </p:nvPr>
        </p:nvSpPr>
        <p:spPr/>
        <p:txBody>
          <a:bodyPr>
            <a:normAutofit fontScale="85000" lnSpcReduction="20000"/>
          </a:bodyPr>
          <a:lstStyle/>
          <a:p>
            <a:r>
              <a:rPr lang="en-US" dirty="0" err="1"/>
              <a:t>FeVER</a:t>
            </a:r>
            <a:r>
              <a:rPr lang="en-US" dirty="0"/>
              <a:t> principles are about behavior</a:t>
            </a:r>
          </a:p>
          <a:p>
            <a:r>
              <a:rPr lang="en-US" b="1" dirty="0"/>
              <a:t>Feedback</a:t>
            </a:r>
          </a:p>
          <a:p>
            <a:pPr lvl="1"/>
            <a:r>
              <a:rPr lang="en-US" dirty="0"/>
              <a:t>Designs that acknowledge user actions are better</a:t>
            </a:r>
          </a:p>
          <a:p>
            <a:pPr lvl="1"/>
            <a:r>
              <a:rPr lang="en-US" dirty="0"/>
              <a:t>Otherwise, how do you know if what you're doing has an effect?</a:t>
            </a:r>
          </a:p>
          <a:p>
            <a:r>
              <a:rPr lang="en-US" b="1" dirty="0"/>
              <a:t>Visibility</a:t>
            </a:r>
          </a:p>
          <a:p>
            <a:pPr lvl="1"/>
            <a:r>
              <a:rPr lang="en-US" dirty="0"/>
              <a:t>Designs that display their state and available operations are better</a:t>
            </a:r>
          </a:p>
          <a:p>
            <a:pPr lvl="1"/>
            <a:r>
              <a:rPr lang="en-US" dirty="0"/>
              <a:t>Are we in Arm Bomb or Disarm Bomb mode?</a:t>
            </a:r>
          </a:p>
          <a:p>
            <a:r>
              <a:rPr lang="en-US" b="1" dirty="0"/>
              <a:t>Error Prevention and Recovery</a:t>
            </a:r>
          </a:p>
          <a:p>
            <a:pPr lvl="1"/>
            <a:r>
              <a:rPr lang="en-US" dirty="0"/>
              <a:t>Designs that prevent user errors and allow error recovery are better</a:t>
            </a:r>
          </a:p>
          <a:p>
            <a:pPr lvl="1"/>
            <a:r>
              <a:rPr lang="en-US" dirty="0"/>
              <a:t>Prevention example: disable buttons that shouldn't be pressed</a:t>
            </a:r>
          </a:p>
          <a:p>
            <a:pPr lvl="1"/>
            <a:r>
              <a:rPr lang="en-US" dirty="0"/>
              <a:t>Recovery example: allow undo or ask "Are you sure?" before doing something dangerous</a:t>
            </a:r>
          </a:p>
        </p:txBody>
      </p:sp>
    </p:spTree>
    <p:extLst>
      <p:ext uri="{BB962C8B-B14F-4D97-AF65-F5344CB8AC3E}">
        <p14:creationId xmlns:p14="http://schemas.microsoft.com/office/powerpoint/2010/main" val="296253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A0DB-85F1-402A-81DF-E610BC795B76}"/>
              </a:ext>
            </a:extLst>
          </p:cNvPr>
          <p:cNvSpPr>
            <a:spLocks noGrp="1"/>
          </p:cNvSpPr>
          <p:nvPr>
            <p:ph type="title"/>
          </p:nvPr>
        </p:nvSpPr>
        <p:spPr/>
        <p:txBody>
          <a:bodyPr/>
          <a:lstStyle/>
          <a:p>
            <a:r>
              <a:rPr lang="en-US" dirty="0"/>
              <a:t>Software Engineering Design</a:t>
            </a:r>
          </a:p>
        </p:txBody>
      </p:sp>
      <p:sp>
        <p:nvSpPr>
          <p:cNvPr id="3" name="Text Placeholder 2">
            <a:extLst>
              <a:ext uri="{FF2B5EF4-FFF2-40B4-BE49-F238E27FC236}">
                <a16:creationId xmlns:a16="http://schemas.microsoft.com/office/drawing/2014/main" id="{555CB76A-20BB-446D-95FD-66B5ECC189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657058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AC901-0F07-491E-9C87-DEF30A8A180C}"/>
              </a:ext>
            </a:extLst>
          </p:cNvPr>
          <p:cNvSpPr>
            <a:spLocks noGrp="1"/>
          </p:cNvSpPr>
          <p:nvPr>
            <p:ph type="title"/>
          </p:nvPr>
        </p:nvSpPr>
        <p:spPr/>
        <p:txBody>
          <a:bodyPr/>
          <a:lstStyle/>
          <a:p>
            <a:r>
              <a:rPr lang="en-US" dirty="0"/>
              <a:t>Preventing design defects</a:t>
            </a:r>
          </a:p>
        </p:txBody>
      </p:sp>
      <p:sp>
        <p:nvSpPr>
          <p:cNvPr id="3" name="Content Placeholder 2">
            <a:extLst>
              <a:ext uri="{FF2B5EF4-FFF2-40B4-BE49-F238E27FC236}">
                <a16:creationId xmlns:a16="http://schemas.microsoft.com/office/drawing/2014/main" id="{DDE1ACC7-0025-45B7-9B07-C1BB17BD76E7}"/>
              </a:ext>
            </a:extLst>
          </p:cNvPr>
          <p:cNvSpPr>
            <a:spLocks noGrp="1"/>
          </p:cNvSpPr>
          <p:nvPr>
            <p:ph idx="1"/>
          </p:nvPr>
        </p:nvSpPr>
        <p:spPr/>
        <p:txBody>
          <a:bodyPr>
            <a:normAutofit lnSpcReduction="10000"/>
          </a:bodyPr>
          <a:lstStyle/>
          <a:p>
            <a:r>
              <a:rPr lang="en-US" dirty="0"/>
              <a:t>A number of approaches can be used to avoid design defects</a:t>
            </a:r>
          </a:p>
          <a:p>
            <a:r>
              <a:rPr lang="en-US" b="1" dirty="0"/>
              <a:t>Design principles:</a:t>
            </a:r>
            <a:r>
              <a:rPr lang="en-US" dirty="0"/>
              <a:t> Using a list of good principles helps you make good choices</a:t>
            </a:r>
          </a:p>
          <a:p>
            <a:r>
              <a:rPr lang="en-US" b="1" dirty="0"/>
              <a:t>Design notations:</a:t>
            </a:r>
            <a:r>
              <a:rPr lang="en-US" dirty="0"/>
              <a:t> Using good notations (often UML diagrams) helps designs be complete and consistent</a:t>
            </a:r>
          </a:p>
          <a:p>
            <a:r>
              <a:rPr lang="en-US" b="1" dirty="0"/>
              <a:t>Design processes:</a:t>
            </a:r>
            <a:r>
              <a:rPr lang="en-US" dirty="0"/>
              <a:t> Using established processes for designs helps avoid mistakes</a:t>
            </a:r>
          </a:p>
          <a:p>
            <a:r>
              <a:rPr lang="en-US" b="1" dirty="0"/>
              <a:t>Design patterns:</a:t>
            </a:r>
            <a:r>
              <a:rPr lang="en-US" dirty="0"/>
              <a:t> Using patterns, models designed to be imitated, reuses solutions that have worked in the past (and make design easier)</a:t>
            </a:r>
          </a:p>
        </p:txBody>
      </p:sp>
    </p:spTree>
    <p:extLst>
      <p:ext uri="{BB962C8B-B14F-4D97-AF65-F5344CB8AC3E}">
        <p14:creationId xmlns:p14="http://schemas.microsoft.com/office/powerpoint/2010/main" val="323939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6038D-5C53-4B37-8EBC-09F5683BE8E7}"/>
              </a:ext>
            </a:extLst>
          </p:cNvPr>
          <p:cNvSpPr>
            <a:spLocks noGrp="1"/>
          </p:cNvSpPr>
          <p:nvPr>
            <p:ph type="title"/>
          </p:nvPr>
        </p:nvSpPr>
        <p:spPr/>
        <p:txBody>
          <a:bodyPr/>
          <a:lstStyle/>
          <a:p>
            <a:r>
              <a:rPr lang="en-US" dirty="0"/>
              <a:t>Deployment, Maintenance, and Support</a:t>
            </a:r>
          </a:p>
        </p:txBody>
      </p:sp>
      <p:sp>
        <p:nvSpPr>
          <p:cNvPr id="5" name="Text Placeholder 4">
            <a:extLst>
              <a:ext uri="{FF2B5EF4-FFF2-40B4-BE49-F238E27FC236}">
                <a16:creationId xmlns:a16="http://schemas.microsoft.com/office/drawing/2014/main" id="{0D9FC923-C786-45C4-B76F-3F5587A4DD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613541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4C896-8425-463A-8A0D-38619D5AB12E}"/>
              </a:ext>
            </a:extLst>
          </p:cNvPr>
          <p:cNvSpPr>
            <a:spLocks noGrp="1"/>
          </p:cNvSpPr>
          <p:nvPr>
            <p:ph type="title"/>
          </p:nvPr>
        </p:nvSpPr>
        <p:spPr/>
        <p:txBody>
          <a:bodyPr/>
          <a:lstStyle/>
          <a:p>
            <a:r>
              <a:rPr lang="en-US" dirty="0"/>
              <a:t>Simplicity</a:t>
            </a:r>
          </a:p>
        </p:txBody>
      </p:sp>
      <p:sp>
        <p:nvSpPr>
          <p:cNvPr id="3" name="Content Placeholder 2">
            <a:extLst>
              <a:ext uri="{FF2B5EF4-FFF2-40B4-BE49-F238E27FC236}">
                <a16:creationId xmlns:a16="http://schemas.microsoft.com/office/drawing/2014/main" id="{0487D216-0230-49C8-A275-74079ABF0A2A}"/>
              </a:ext>
            </a:extLst>
          </p:cNvPr>
          <p:cNvSpPr>
            <a:spLocks noGrp="1"/>
          </p:cNvSpPr>
          <p:nvPr>
            <p:ph idx="1"/>
          </p:nvPr>
        </p:nvSpPr>
        <p:spPr>
          <a:xfrm>
            <a:off x="609600" y="1775193"/>
            <a:ext cx="10972800" cy="3330208"/>
          </a:xfrm>
        </p:spPr>
        <p:txBody>
          <a:bodyPr>
            <a:normAutofit fontScale="85000" lnSpcReduction="20000"/>
          </a:bodyPr>
          <a:lstStyle/>
          <a:p>
            <a:r>
              <a:rPr lang="en-US" dirty="0"/>
              <a:t>As with interface design, simpler designs are better</a:t>
            </a:r>
          </a:p>
          <a:p>
            <a:r>
              <a:rPr lang="en-US" dirty="0"/>
              <a:t>What is simplicity?</a:t>
            </a:r>
          </a:p>
          <a:p>
            <a:pPr lvl="1"/>
            <a:r>
              <a:rPr lang="en-US" dirty="0"/>
              <a:t>Fewer lines of code</a:t>
            </a:r>
          </a:p>
          <a:p>
            <a:pPr lvl="1"/>
            <a:r>
              <a:rPr lang="en-US" dirty="0"/>
              <a:t>Fewer control structures</a:t>
            </a:r>
          </a:p>
          <a:p>
            <a:pPr lvl="1"/>
            <a:r>
              <a:rPr lang="en-US" dirty="0"/>
              <a:t>Fewer connections between different parts</a:t>
            </a:r>
          </a:p>
          <a:p>
            <a:pPr lvl="1"/>
            <a:r>
              <a:rPr lang="en-US" dirty="0"/>
              <a:t>Fewer computations with different kinds of objects</a:t>
            </a:r>
          </a:p>
          <a:p>
            <a:r>
              <a:rPr lang="en-US" dirty="0"/>
              <a:t>A good rule of thumb is which design is easiest to understand</a:t>
            </a:r>
          </a:p>
          <a:p>
            <a:r>
              <a:rPr lang="en-US" dirty="0"/>
              <a:t>Simplicity is a good goal, but some important algorithms in computer science are necessarily complex</a:t>
            </a:r>
          </a:p>
        </p:txBody>
      </p:sp>
      <p:sp>
        <p:nvSpPr>
          <p:cNvPr id="4" name="Rectangle 3">
            <a:extLst>
              <a:ext uri="{FF2B5EF4-FFF2-40B4-BE49-F238E27FC236}">
                <a16:creationId xmlns:a16="http://schemas.microsoft.com/office/drawing/2014/main" id="{321E3ED4-BA6E-4BC9-BDFD-07CB03313F53}"/>
              </a:ext>
            </a:extLst>
          </p:cNvPr>
          <p:cNvSpPr/>
          <p:nvPr/>
        </p:nvSpPr>
        <p:spPr>
          <a:xfrm>
            <a:off x="609600" y="5181601"/>
            <a:ext cx="10972800" cy="1371599"/>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i="1" dirty="0"/>
              <a:t>Everything should be made as simple as possible, but not simpler.</a:t>
            </a:r>
          </a:p>
          <a:p>
            <a:pPr algn="r"/>
            <a:r>
              <a:rPr lang="en-US" dirty="0"/>
              <a:t>-Attributed to Albert Einstein, who probably did not say it quite like that</a:t>
            </a:r>
          </a:p>
        </p:txBody>
      </p:sp>
    </p:spTree>
    <p:extLst>
      <p:ext uri="{BB962C8B-B14F-4D97-AF65-F5344CB8AC3E}">
        <p14:creationId xmlns:p14="http://schemas.microsoft.com/office/powerpoint/2010/main" val="3560234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7ED2-7CB9-44C1-ABD7-F8C5B6642B96}"/>
              </a:ext>
            </a:extLst>
          </p:cNvPr>
          <p:cNvSpPr>
            <a:spLocks noGrp="1"/>
          </p:cNvSpPr>
          <p:nvPr>
            <p:ph type="title"/>
          </p:nvPr>
        </p:nvSpPr>
        <p:spPr/>
        <p:txBody>
          <a:bodyPr/>
          <a:lstStyle/>
          <a:p>
            <a:r>
              <a:rPr lang="en-US" dirty="0"/>
              <a:t>Small modules</a:t>
            </a:r>
          </a:p>
        </p:txBody>
      </p:sp>
      <p:sp>
        <p:nvSpPr>
          <p:cNvPr id="3" name="Content Placeholder 2">
            <a:extLst>
              <a:ext uri="{FF2B5EF4-FFF2-40B4-BE49-F238E27FC236}">
                <a16:creationId xmlns:a16="http://schemas.microsoft.com/office/drawing/2014/main" id="{46F820C4-C9F3-4186-9839-A5388F9B9129}"/>
              </a:ext>
            </a:extLst>
          </p:cNvPr>
          <p:cNvSpPr>
            <a:spLocks noGrp="1"/>
          </p:cNvSpPr>
          <p:nvPr>
            <p:ph idx="1"/>
          </p:nvPr>
        </p:nvSpPr>
        <p:spPr/>
        <p:txBody>
          <a:bodyPr>
            <a:normAutofit lnSpcReduction="10000"/>
          </a:bodyPr>
          <a:lstStyle/>
          <a:p>
            <a:r>
              <a:rPr lang="en-US" dirty="0"/>
              <a:t>Designs with small modules are better</a:t>
            </a:r>
          </a:p>
          <a:p>
            <a:r>
              <a:rPr lang="en-US" dirty="0"/>
              <a:t>Smaller modules are easier to read, to write, to understand, and to test</a:t>
            </a:r>
          </a:p>
          <a:p>
            <a:r>
              <a:rPr lang="en-US" dirty="0"/>
              <a:t>Miscellaneous guidelines:</a:t>
            </a:r>
          </a:p>
          <a:p>
            <a:pPr lvl="1"/>
            <a:r>
              <a:rPr lang="en-US" dirty="0"/>
              <a:t>Classes should have no more than a dozen operations (methods)</a:t>
            </a:r>
          </a:p>
          <a:p>
            <a:pPr lvl="1"/>
            <a:r>
              <a:rPr lang="en-US" dirty="0"/>
              <a:t>Classes should be no more than 500 lines long</a:t>
            </a:r>
          </a:p>
          <a:p>
            <a:pPr lvl="1"/>
            <a:r>
              <a:rPr lang="en-US" dirty="0"/>
              <a:t>Operations should be no more than 50 lines long</a:t>
            </a:r>
          </a:p>
          <a:p>
            <a:pPr lvl="1"/>
            <a:r>
              <a:rPr lang="en-US" dirty="0"/>
              <a:t>I have heard that you should be able to cover a method with your hand</a:t>
            </a:r>
          </a:p>
          <a:p>
            <a:r>
              <a:rPr lang="en-US" dirty="0"/>
              <a:t>Of course, it is often impossible to follow these guidelines</a:t>
            </a:r>
          </a:p>
        </p:txBody>
      </p:sp>
    </p:spTree>
    <p:extLst>
      <p:ext uri="{BB962C8B-B14F-4D97-AF65-F5344CB8AC3E}">
        <p14:creationId xmlns:p14="http://schemas.microsoft.com/office/powerpoint/2010/main" val="40353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2D420-973E-45EE-AA9D-B98A42E49015}"/>
              </a:ext>
            </a:extLst>
          </p:cNvPr>
          <p:cNvSpPr>
            <a:spLocks noGrp="1"/>
          </p:cNvSpPr>
          <p:nvPr>
            <p:ph type="title"/>
          </p:nvPr>
        </p:nvSpPr>
        <p:spPr/>
        <p:txBody>
          <a:bodyPr/>
          <a:lstStyle/>
          <a:p>
            <a:r>
              <a:rPr lang="en-US" dirty="0"/>
              <a:t>Information hiding</a:t>
            </a:r>
          </a:p>
        </p:txBody>
      </p:sp>
      <p:sp>
        <p:nvSpPr>
          <p:cNvPr id="3" name="Content Placeholder 2">
            <a:extLst>
              <a:ext uri="{FF2B5EF4-FFF2-40B4-BE49-F238E27FC236}">
                <a16:creationId xmlns:a16="http://schemas.microsoft.com/office/drawing/2014/main" id="{8F2993A7-9248-47CF-B74C-E7308CD31840}"/>
              </a:ext>
            </a:extLst>
          </p:cNvPr>
          <p:cNvSpPr>
            <a:spLocks noGrp="1"/>
          </p:cNvSpPr>
          <p:nvPr>
            <p:ph idx="1"/>
          </p:nvPr>
        </p:nvSpPr>
        <p:spPr/>
        <p:txBody>
          <a:bodyPr>
            <a:normAutofit fontScale="85000" lnSpcReduction="20000"/>
          </a:bodyPr>
          <a:lstStyle/>
          <a:p>
            <a:r>
              <a:rPr lang="en-US" dirty="0"/>
              <a:t>Each module should shield the internal details of its operation from other modules</a:t>
            </a:r>
          </a:p>
          <a:p>
            <a:r>
              <a:rPr lang="en-US" dirty="0"/>
              <a:t>Declare variables with the smallest scope possible</a:t>
            </a:r>
          </a:p>
          <a:p>
            <a:r>
              <a:rPr lang="en-US" dirty="0"/>
              <a:t>Use </a:t>
            </a:r>
            <a:r>
              <a:rPr lang="en-US" b="1" dirty="0">
                <a:latin typeface="Courier New" panose="02070309020205020404" pitchFamily="49" charset="0"/>
                <a:cs typeface="Courier New" panose="02070309020205020404" pitchFamily="49" charset="0"/>
              </a:rPr>
              <a:t>private</a:t>
            </a:r>
            <a:r>
              <a:rPr lang="en-US" dirty="0"/>
              <a:t> (and </a:t>
            </a:r>
            <a:r>
              <a:rPr lang="en-US" b="1" dirty="0">
                <a:latin typeface="Courier New" panose="02070309020205020404" pitchFamily="49" charset="0"/>
                <a:cs typeface="Courier New" panose="02070309020205020404" pitchFamily="49" charset="0"/>
              </a:rPr>
              <a:t>protected</a:t>
            </a:r>
            <a:r>
              <a:rPr lang="en-US" dirty="0"/>
              <a:t>) keywords in OOP languages to hide data (and even methods) from outside classes</a:t>
            </a:r>
          </a:p>
          <a:p>
            <a:r>
              <a:rPr lang="en-US" dirty="0"/>
              <a:t>Advantages of information hiding:</a:t>
            </a:r>
          </a:p>
          <a:p>
            <a:pPr lvl="1"/>
            <a:r>
              <a:rPr lang="en-US" dirty="0"/>
              <a:t>Modules that hide their internals can change them without affecting other thins</a:t>
            </a:r>
          </a:p>
          <a:p>
            <a:pPr lvl="1"/>
            <a:r>
              <a:rPr lang="en-US" dirty="0"/>
              <a:t>Modules that hide information are easier to understand, test, and reuse because they stand on their own</a:t>
            </a:r>
          </a:p>
          <a:p>
            <a:pPr lvl="1"/>
            <a:r>
              <a:rPr lang="en-US" dirty="0"/>
              <a:t>Modules that hide information are more secure and less likely to be affected by outside errors</a:t>
            </a:r>
          </a:p>
          <a:p>
            <a:r>
              <a:rPr lang="en-US" dirty="0"/>
              <a:t>This is why we use mutators and accessors instead of making members public</a:t>
            </a:r>
          </a:p>
        </p:txBody>
      </p:sp>
    </p:spTree>
    <p:extLst>
      <p:ext uri="{BB962C8B-B14F-4D97-AF65-F5344CB8AC3E}">
        <p14:creationId xmlns:p14="http://schemas.microsoft.com/office/powerpoint/2010/main" val="426687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DA74-4016-4AEE-B794-D5BB9B221EB4}"/>
              </a:ext>
            </a:extLst>
          </p:cNvPr>
          <p:cNvSpPr>
            <a:spLocks noGrp="1"/>
          </p:cNvSpPr>
          <p:nvPr>
            <p:ph type="title"/>
          </p:nvPr>
        </p:nvSpPr>
        <p:spPr/>
        <p:txBody>
          <a:bodyPr/>
          <a:lstStyle/>
          <a:p>
            <a:r>
              <a:rPr lang="en-US" dirty="0"/>
              <a:t>Minimize module coupling</a:t>
            </a:r>
          </a:p>
        </p:txBody>
      </p:sp>
      <p:sp>
        <p:nvSpPr>
          <p:cNvPr id="3" name="Content Placeholder 2">
            <a:extLst>
              <a:ext uri="{FF2B5EF4-FFF2-40B4-BE49-F238E27FC236}">
                <a16:creationId xmlns:a16="http://schemas.microsoft.com/office/drawing/2014/main" id="{A98E7C04-B447-4050-8C73-59D3246A35C9}"/>
              </a:ext>
            </a:extLst>
          </p:cNvPr>
          <p:cNvSpPr>
            <a:spLocks noGrp="1"/>
          </p:cNvSpPr>
          <p:nvPr>
            <p:ph idx="1"/>
          </p:nvPr>
        </p:nvSpPr>
        <p:spPr/>
        <p:txBody>
          <a:bodyPr>
            <a:normAutofit fontScale="85000" lnSpcReduction="20000"/>
          </a:bodyPr>
          <a:lstStyle/>
          <a:p>
            <a:r>
              <a:rPr lang="en-US" b="1" dirty="0"/>
              <a:t>Module coupling</a:t>
            </a:r>
            <a:r>
              <a:rPr lang="en-US" dirty="0"/>
              <a:t> is the amount of connectivity between two modules</a:t>
            </a:r>
          </a:p>
          <a:p>
            <a:r>
              <a:rPr lang="en-US" dirty="0"/>
              <a:t>Modules can be coupled in the following ways:</a:t>
            </a:r>
          </a:p>
          <a:p>
            <a:pPr lvl="1"/>
            <a:r>
              <a:rPr lang="en-US" dirty="0"/>
              <a:t>One class is an ancestor of another class</a:t>
            </a:r>
          </a:p>
          <a:p>
            <a:pPr lvl="1"/>
            <a:r>
              <a:rPr lang="en-US" dirty="0"/>
              <a:t>One class has a member whose type is another class</a:t>
            </a:r>
          </a:p>
          <a:p>
            <a:pPr lvl="1"/>
            <a:r>
              <a:rPr lang="en-US" dirty="0"/>
              <a:t>One class has an operation (method) parameter whose type is another class</a:t>
            </a:r>
          </a:p>
          <a:p>
            <a:pPr lvl="1"/>
            <a:r>
              <a:rPr lang="en-US" dirty="0"/>
              <a:t>One operation calls an operation on another class</a:t>
            </a:r>
          </a:p>
          <a:p>
            <a:r>
              <a:rPr lang="en-US" dirty="0"/>
              <a:t>If there two modules have many of these couplings, we say that they are </a:t>
            </a:r>
            <a:r>
              <a:rPr lang="en-US" b="1" dirty="0"/>
              <a:t>strongly coupled</a:t>
            </a:r>
            <a:r>
              <a:rPr lang="en-US" dirty="0"/>
              <a:t> or </a:t>
            </a:r>
            <a:r>
              <a:rPr lang="en-US" b="1" dirty="0"/>
              <a:t>tightly coupled</a:t>
            </a:r>
          </a:p>
          <a:p>
            <a:r>
              <a:rPr lang="en-US" dirty="0"/>
              <a:t>When modules are strongly coupled, it's hard to use them independently and hard to change one without causing problems in the other</a:t>
            </a:r>
          </a:p>
          <a:p>
            <a:r>
              <a:rPr lang="en-US" dirty="0"/>
              <a:t>Try to write classes to be as general as possible instead of tied to a specific problem or set of classes</a:t>
            </a:r>
          </a:p>
          <a:p>
            <a:r>
              <a:rPr lang="en-US" dirty="0"/>
              <a:t>Using interfaces helps</a:t>
            </a:r>
          </a:p>
          <a:p>
            <a:endParaRPr lang="en-US" dirty="0"/>
          </a:p>
          <a:p>
            <a:endParaRPr lang="en-US" b="1" dirty="0"/>
          </a:p>
        </p:txBody>
      </p:sp>
    </p:spTree>
    <p:extLst>
      <p:ext uri="{BB962C8B-B14F-4D97-AF65-F5344CB8AC3E}">
        <p14:creationId xmlns:p14="http://schemas.microsoft.com/office/powerpoint/2010/main" val="28701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EC20A-3B6A-48E7-9B39-5C5E46A418DB}"/>
              </a:ext>
            </a:extLst>
          </p:cNvPr>
          <p:cNvSpPr>
            <a:spLocks noGrp="1"/>
          </p:cNvSpPr>
          <p:nvPr>
            <p:ph type="title"/>
          </p:nvPr>
        </p:nvSpPr>
        <p:spPr/>
        <p:txBody>
          <a:bodyPr/>
          <a:lstStyle/>
          <a:p>
            <a:r>
              <a:rPr lang="en-US" dirty="0"/>
              <a:t>Maximize module cohesion</a:t>
            </a:r>
          </a:p>
        </p:txBody>
      </p:sp>
      <p:sp>
        <p:nvSpPr>
          <p:cNvPr id="3" name="Content Placeholder 2">
            <a:extLst>
              <a:ext uri="{FF2B5EF4-FFF2-40B4-BE49-F238E27FC236}">
                <a16:creationId xmlns:a16="http://schemas.microsoft.com/office/drawing/2014/main" id="{B350AD06-771E-4E9F-A1EF-C91E0D949134}"/>
              </a:ext>
            </a:extLst>
          </p:cNvPr>
          <p:cNvSpPr>
            <a:spLocks noGrp="1"/>
          </p:cNvSpPr>
          <p:nvPr>
            <p:ph idx="1"/>
          </p:nvPr>
        </p:nvSpPr>
        <p:spPr/>
        <p:txBody>
          <a:bodyPr/>
          <a:lstStyle/>
          <a:p>
            <a:r>
              <a:rPr lang="en-US" b="1" dirty="0"/>
              <a:t>Module cohesion</a:t>
            </a:r>
            <a:r>
              <a:rPr lang="en-US" dirty="0"/>
              <a:t> is how much the stuff in the module is related to the other stuff in the module</a:t>
            </a:r>
          </a:p>
          <a:p>
            <a:r>
              <a:rPr lang="en-US" dirty="0"/>
              <a:t>We want everything in a class to be closely related</a:t>
            </a:r>
          </a:p>
          <a:p>
            <a:r>
              <a:rPr lang="en-US" dirty="0"/>
              <a:t>It's best if a class keeps the smallest amount of information possible about other classes</a:t>
            </a:r>
          </a:p>
          <a:p>
            <a:r>
              <a:rPr lang="en-US" dirty="0"/>
              <a:t>More module cohesion usually leads to looser module coupling</a:t>
            </a:r>
          </a:p>
          <a:p>
            <a:r>
              <a:rPr lang="en-US" dirty="0"/>
              <a:t>Sometimes a module being hard to name suggests that its data or operations are not cohesive</a:t>
            </a:r>
          </a:p>
          <a:p>
            <a:endParaRPr lang="en-US" dirty="0"/>
          </a:p>
        </p:txBody>
      </p:sp>
    </p:spTree>
    <p:extLst>
      <p:ext uri="{BB962C8B-B14F-4D97-AF65-F5344CB8AC3E}">
        <p14:creationId xmlns:p14="http://schemas.microsoft.com/office/powerpoint/2010/main" val="1966045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A0569-E346-4E1A-B17D-31F19DD9721D}"/>
              </a:ext>
            </a:extLst>
          </p:cNvPr>
          <p:cNvSpPr>
            <a:spLocks noGrp="1"/>
          </p:cNvSpPr>
          <p:nvPr>
            <p:ph type="title"/>
          </p:nvPr>
        </p:nvSpPr>
        <p:spPr/>
        <p:txBody>
          <a:bodyPr/>
          <a:lstStyle/>
          <a:p>
            <a:r>
              <a:rPr lang="en-US" dirty="0"/>
              <a:t>Design process</a:t>
            </a:r>
          </a:p>
        </p:txBody>
      </p:sp>
      <p:sp>
        <p:nvSpPr>
          <p:cNvPr id="3" name="Content Placeholder 2">
            <a:extLst>
              <a:ext uri="{FF2B5EF4-FFF2-40B4-BE49-F238E27FC236}">
                <a16:creationId xmlns:a16="http://schemas.microsoft.com/office/drawing/2014/main" id="{0129A42B-8099-4384-80DB-84941615CEA7}"/>
              </a:ext>
            </a:extLst>
          </p:cNvPr>
          <p:cNvSpPr>
            <a:spLocks noGrp="1"/>
          </p:cNvSpPr>
          <p:nvPr>
            <p:ph idx="1"/>
          </p:nvPr>
        </p:nvSpPr>
        <p:spPr>
          <a:xfrm>
            <a:off x="609599" y="1775192"/>
            <a:ext cx="7235451" cy="4625609"/>
          </a:xfrm>
        </p:spPr>
        <p:txBody>
          <a:bodyPr>
            <a:normAutofit/>
          </a:bodyPr>
          <a:lstStyle/>
          <a:p>
            <a:r>
              <a:rPr lang="en-US" dirty="0"/>
              <a:t>The design process is a microcosm of the larger software development process</a:t>
            </a:r>
          </a:p>
          <a:p>
            <a:r>
              <a:rPr lang="en-US" dirty="0"/>
              <a:t>The steps are analyzing the problem, proposing solutions (and looking up existing solutions to similar problems), and evaluating the solutions (perhaps combining different solutions) until a design is selected</a:t>
            </a:r>
          </a:p>
          <a:p>
            <a:endParaRPr lang="en-US" dirty="0"/>
          </a:p>
        </p:txBody>
      </p:sp>
      <p:sp>
        <p:nvSpPr>
          <p:cNvPr id="4" name="Rectangle: Rounded Corners 3">
            <a:extLst>
              <a:ext uri="{FF2B5EF4-FFF2-40B4-BE49-F238E27FC236}">
                <a16:creationId xmlns:a16="http://schemas.microsoft.com/office/drawing/2014/main" id="{961E3A44-2575-4C7A-A3B5-51F8D18ABF68}"/>
              </a:ext>
            </a:extLst>
          </p:cNvPr>
          <p:cNvSpPr/>
          <p:nvPr/>
        </p:nvSpPr>
        <p:spPr>
          <a:xfrm>
            <a:off x="9679854" y="1600200"/>
            <a:ext cx="1800225" cy="638171"/>
          </a:xfrm>
          <a:prstGeom prst="roundRect">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10514" tIns="110514" rIns="110514" bIns="110514" numCol="1" spcCol="1270" anchor="ctr" anchorCtr="0">
            <a:noAutofit/>
          </a:bodyPr>
          <a:lstStyle/>
          <a:p>
            <a:pPr marL="0" lvl="0" indent="0" algn="ctr" defTabSz="889000">
              <a:lnSpc>
                <a:spcPct val="90000"/>
              </a:lnSpc>
              <a:spcBef>
                <a:spcPct val="0"/>
              </a:spcBef>
              <a:spcAft>
                <a:spcPct val="35000"/>
              </a:spcAft>
              <a:buNone/>
            </a:pPr>
            <a:r>
              <a:rPr lang="en-US" sz="1500" kern="1200" dirty="0"/>
              <a:t>Analyze Design Problem</a:t>
            </a:r>
          </a:p>
        </p:txBody>
      </p:sp>
      <p:sp>
        <p:nvSpPr>
          <p:cNvPr id="5" name="Rectangle 4">
            <a:extLst>
              <a:ext uri="{FF2B5EF4-FFF2-40B4-BE49-F238E27FC236}">
                <a16:creationId xmlns:a16="http://schemas.microsoft.com/office/drawing/2014/main" id="{C1CDA9D3-5D74-441E-90FE-920FFEB51B01}"/>
              </a:ext>
            </a:extLst>
          </p:cNvPr>
          <p:cNvSpPr/>
          <p:nvPr/>
        </p:nvSpPr>
        <p:spPr>
          <a:xfrm>
            <a:off x="7848600" y="1600200"/>
            <a:ext cx="1297854" cy="638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Design Problem</a:t>
            </a:r>
          </a:p>
        </p:txBody>
      </p:sp>
      <p:cxnSp>
        <p:nvCxnSpPr>
          <p:cNvPr id="6" name="Straight Arrow Connector 5">
            <a:extLst>
              <a:ext uri="{FF2B5EF4-FFF2-40B4-BE49-F238E27FC236}">
                <a16:creationId xmlns:a16="http://schemas.microsoft.com/office/drawing/2014/main" id="{A092577C-FE03-4700-80AF-A97982F84EAA}"/>
              </a:ext>
            </a:extLst>
          </p:cNvPr>
          <p:cNvCxnSpPr>
            <a:cxnSpLocks/>
            <a:stCxn id="5" idx="3"/>
          </p:cNvCxnSpPr>
          <p:nvPr/>
        </p:nvCxnSpPr>
        <p:spPr>
          <a:xfrm>
            <a:off x="9146454" y="1919286"/>
            <a:ext cx="53340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 name="Flowchart: Decision 6">
            <a:extLst>
              <a:ext uri="{FF2B5EF4-FFF2-40B4-BE49-F238E27FC236}">
                <a16:creationId xmlns:a16="http://schemas.microsoft.com/office/drawing/2014/main" id="{DFF2F667-1BD0-44BB-8CB2-DB9C9E8F0981}"/>
              </a:ext>
            </a:extLst>
          </p:cNvPr>
          <p:cNvSpPr/>
          <p:nvPr/>
        </p:nvSpPr>
        <p:spPr>
          <a:xfrm>
            <a:off x="10424021" y="2438400"/>
            <a:ext cx="304800" cy="30480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BA8B940-A764-4F7A-AFB2-EB3E6D67D8E9}"/>
              </a:ext>
            </a:extLst>
          </p:cNvPr>
          <p:cNvSpPr/>
          <p:nvPr/>
        </p:nvSpPr>
        <p:spPr>
          <a:xfrm>
            <a:off x="9676308" y="2895600"/>
            <a:ext cx="1800225" cy="638171"/>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10514" tIns="110514" rIns="110514" bIns="110514" numCol="1" spcCol="1270" anchor="ctr" anchorCtr="0">
            <a:noAutofit/>
          </a:bodyPr>
          <a:lstStyle/>
          <a:p>
            <a:pPr marL="0" lvl="0" indent="0" algn="ctr" defTabSz="889000">
              <a:lnSpc>
                <a:spcPct val="90000"/>
              </a:lnSpc>
              <a:spcBef>
                <a:spcPct val="0"/>
              </a:spcBef>
              <a:spcAft>
                <a:spcPct val="35000"/>
              </a:spcAft>
              <a:buNone/>
            </a:pPr>
            <a:r>
              <a:rPr lang="en-US" sz="1500" kern="1200" dirty="0"/>
              <a:t>Generate and Improve Candidate Designs</a:t>
            </a:r>
          </a:p>
        </p:txBody>
      </p:sp>
      <p:sp>
        <p:nvSpPr>
          <p:cNvPr id="9" name="Rectangle: Rounded Corners 8">
            <a:extLst>
              <a:ext uri="{FF2B5EF4-FFF2-40B4-BE49-F238E27FC236}">
                <a16:creationId xmlns:a16="http://schemas.microsoft.com/office/drawing/2014/main" id="{0A12064B-73F8-4C97-A6A2-EFA4CD314090}"/>
              </a:ext>
            </a:extLst>
          </p:cNvPr>
          <p:cNvSpPr/>
          <p:nvPr/>
        </p:nvSpPr>
        <p:spPr>
          <a:xfrm>
            <a:off x="9676308" y="3733800"/>
            <a:ext cx="1800225" cy="638171"/>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500" dirty="0"/>
              <a:t>Evaluate Candidate Designs</a:t>
            </a:r>
          </a:p>
        </p:txBody>
      </p:sp>
      <p:sp>
        <p:nvSpPr>
          <p:cNvPr id="10" name="Rectangle: Rounded Corners 9">
            <a:extLst>
              <a:ext uri="{FF2B5EF4-FFF2-40B4-BE49-F238E27FC236}">
                <a16:creationId xmlns:a16="http://schemas.microsoft.com/office/drawing/2014/main" id="{0E7B0ADC-1D88-46F8-BC77-3E754C869D66}"/>
              </a:ext>
            </a:extLst>
          </p:cNvPr>
          <p:cNvSpPr/>
          <p:nvPr/>
        </p:nvSpPr>
        <p:spPr>
          <a:xfrm>
            <a:off x="9676308" y="4619629"/>
            <a:ext cx="1800225" cy="638171"/>
          </a:xfrm>
          <a:prstGeom prst="roundRect">
            <a:avLst/>
          </a:prstGeom>
        </p:spPr>
        <p:style>
          <a:lnRef idx="1">
            <a:schemeClr val="accent3"/>
          </a:lnRef>
          <a:fillRef idx="3">
            <a:schemeClr val="accent3"/>
          </a:fillRef>
          <a:effectRef idx="2">
            <a:schemeClr val="accent3"/>
          </a:effectRef>
          <a:fontRef idx="minor">
            <a:schemeClr val="lt1"/>
          </a:fontRef>
        </p:style>
        <p:txBody>
          <a:bodyPr spcFirstLastPara="0" vert="horz" wrap="square" lIns="110514" tIns="110514" rIns="110514" bIns="110514" numCol="1" spcCol="1270" anchor="ctr" anchorCtr="0">
            <a:noAutofit/>
          </a:bodyPr>
          <a:lstStyle/>
          <a:p>
            <a:pPr marL="0" lvl="0" indent="0" algn="ctr" defTabSz="889000">
              <a:lnSpc>
                <a:spcPct val="90000"/>
              </a:lnSpc>
              <a:spcBef>
                <a:spcPct val="0"/>
              </a:spcBef>
              <a:spcAft>
                <a:spcPct val="35000"/>
              </a:spcAft>
              <a:buNone/>
            </a:pPr>
            <a:r>
              <a:rPr lang="en-US" sz="1500" kern="1200" dirty="0"/>
              <a:t>Select Design</a:t>
            </a:r>
          </a:p>
        </p:txBody>
      </p:sp>
      <p:cxnSp>
        <p:nvCxnSpPr>
          <p:cNvPr id="11" name="Straight Arrow Connector 10">
            <a:extLst>
              <a:ext uri="{FF2B5EF4-FFF2-40B4-BE49-F238E27FC236}">
                <a16:creationId xmlns:a16="http://schemas.microsoft.com/office/drawing/2014/main" id="{2176F1CC-13F8-4B2A-A4F8-E6F397103307}"/>
              </a:ext>
            </a:extLst>
          </p:cNvPr>
          <p:cNvCxnSpPr>
            <a:cxnSpLocks/>
            <a:stCxn id="7" idx="2"/>
          </p:cNvCxnSpPr>
          <p:nvPr/>
        </p:nvCxnSpPr>
        <p:spPr>
          <a:xfrm>
            <a:off x="10576421" y="2743200"/>
            <a:ext cx="0" cy="1524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BE75464-CB1B-4C02-8A1F-974C7CFD19B2}"/>
              </a:ext>
            </a:extLst>
          </p:cNvPr>
          <p:cNvCxnSpPr>
            <a:cxnSpLocks/>
            <a:endCxn id="7" idx="0"/>
          </p:cNvCxnSpPr>
          <p:nvPr/>
        </p:nvCxnSpPr>
        <p:spPr>
          <a:xfrm flipH="1">
            <a:off x="10576421" y="2238371"/>
            <a:ext cx="3546" cy="2000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5BBC5D0-D63C-456A-A549-6BD672B33077}"/>
              </a:ext>
            </a:extLst>
          </p:cNvPr>
          <p:cNvCxnSpPr>
            <a:cxnSpLocks/>
          </p:cNvCxnSpPr>
          <p:nvPr/>
        </p:nvCxnSpPr>
        <p:spPr>
          <a:xfrm>
            <a:off x="10576421" y="3533771"/>
            <a:ext cx="0" cy="2000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96FCB16-6F99-473C-BC54-A3A9C327DF73}"/>
              </a:ext>
            </a:extLst>
          </p:cNvPr>
          <p:cNvCxnSpPr>
            <a:cxnSpLocks/>
          </p:cNvCxnSpPr>
          <p:nvPr/>
        </p:nvCxnSpPr>
        <p:spPr>
          <a:xfrm>
            <a:off x="10576421" y="4371971"/>
            <a:ext cx="0" cy="24765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Flowchart: Decision 14">
            <a:extLst>
              <a:ext uri="{FF2B5EF4-FFF2-40B4-BE49-F238E27FC236}">
                <a16:creationId xmlns:a16="http://schemas.microsoft.com/office/drawing/2014/main" id="{29880EAC-DBB6-4E65-8D13-1CEE409890CD}"/>
              </a:ext>
            </a:extLst>
          </p:cNvPr>
          <p:cNvSpPr/>
          <p:nvPr/>
        </p:nvSpPr>
        <p:spPr>
          <a:xfrm>
            <a:off x="10424021" y="5486400"/>
            <a:ext cx="304800" cy="304800"/>
          </a:xfrm>
          <a:prstGeom prst="flowChartDecision">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50369ED7-207F-4D4C-8872-1914F0362107}"/>
              </a:ext>
            </a:extLst>
          </p:cNvPr>
          <p:cNvCxnSpPr>
            <a:cxnSpLocks/>
            <a:endCxn id="15" idx="0"/>
          </p:cNvCxnSpPr>
          <p:nvPr/>
        </p:nvCxnSpPr>
        <p:spPr>
          <a:xfrm>
            <a:off x="10576421" y="5257800"/>
            <a:ext cx="0" cy="2286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021F889F-CA33-405E-8DDA-6B30B2D2B1D4}"/>
              </a:ext>
            </a:extLst>
          </p:cNvPr>
          <p:cNvSpPr/>
          <p:nvPr/>
        </p:nvSpPr>
        <p:spPr>
          <a:xfrm>
            <a:off x="7851058" y="6016397"/>
            <a:ext cx="1297854" cy="638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Design Specification</a:t>
            </a:r>
          </a:p>
        </p:txBody>
      </p:sp>
      <p:cxnSp>
        <p:nvCxnSpPr>
          <p:cNvPr id="18" name="Straight Arrow Connector 17">
            <a:extLst>
              <a:ext uri="{FF2B5EF4-FFF2-40B4-BE49-F238E27FC236}">
                <a16:creationId xmlns:a16="http://schemas.microsoft.com/office/drawing/2014/main" id="{121CF69D-85F6-4F37-925E-7DF32E3D0DDF}"/>
              </a:ext>
            </a:extLst>
          </p:cNvPr>
          <p:cNvCxnSpPr>
            <a:cxnSpLocks/>
            <a:endCxn id="17" idx="3"/>
          </p:cNvCxnSpPr>
          <p:nvPr/>
        </p:nvCxnSpPr>
        <p:spPr>
          <a:xfrm flipH="1" flipV="1">
            <a:off x="9148912" y="6335483"/>
            <a:ext cx="527396" cy="340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41F51452-136B-4063-8F21-956E2EE3782F}"/>
              </a:ext>
            </a:extLst>
          </p:cNvPr>
          <p:cNvCxnSpPr>
            <a:cxnSpLocks/>
            <a:stCxn id="15" idx="3"/>
            <a:endCxn id="7" idx="3"/>
          </p:cNvCxnSpPr>
          <p:nvPr/>
        </p:nvCxnSpPr>
        <p:spPr>
          <a:xfrm flipV="1">
            <a:off x="10728821" y="2590800"/>
            <a:ext cx="12700" cy="3048000"/>
          </a:xfrm>
          <a:prstGeom prst="bentConnector3">
            <a:avLst>
              <a:gd name="adj1" fmla="val 9069906"/>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3B5F44CB-CA81-4E3D-8615-F86158D30322}"/>
              </a:ext>
            </a:extLst>
          </p:cNvPr>
          <p:cNvSpPr txBox="1"/>
          <p:nvPr/>
        </p:nvSpPr>
        <p:spPr>
          <a:xfrm>
            <a:off x="9111582" y="5715000"/>
            <a:ext cx="1800225" cy="338554"/>
          </a:xfrm>
          <a:prstGeom prst="rect">
            <a:avLst/>
          </a:prstGeom>
          <a:noFill/>
        </p:spPr>
        <p:txBody>
          <a:bodyPr wrap="square" rtlCol="0">
            <a:spAutoFit/>
          </a:bodyPr>
          <a:lstStyle/>
          <a:p>
            <a:pPr algn="ctr"/>
            <a:r>
              <a:rPr lang="en-US" sz="1600" dirty="0"/>
              <a:t>Adequate</a:t>
            </a:r>
          </a:p>
        </p:txBody>
      </p:sp>
      <p:sp>
        <p:nvSpPr>
          <p:cNvPr id="21" name="TextBox 20">
            <a:extLst>
              <a:ext uri="{FF2B5EF4-FFF2-40B4-BE49-F238E27FC236}">
                <a16:creationId xmlns:a16="http://schemas.microsoft.com/office/drawing/2014/main" id="{D5BC9C14-C8AC-414C-87C2-1021E741C1CD}"/>
              </a:ext>
            </a:extLst>
          </p:cNvPr>
          <p:cNvSpPr txBox="1"/>
          <p:nvPr/>
        </p:nvSpPr>
        <p:spPr>
          <a:xfrm>
            <a:off x="10424021" y="5334000"/>
            <a:ext cx="1800225" cy="338554"/>
          </a:xfrm>
          <a:prstGeom prst="rect">
            <a:avLst/>
          </a:prstGeom>
          <a:noFill/>
        </p:spPr>
        <p:txBody>
          <a:bodyPr wrap="square" rtlCol="0">
            <a:spAutoFit/>
          </a:bodyPr>
          <a:lstStyle/>
          <a:p>
            <a:pPr algn="ctr"/>
            <a:r>
              <a:rPr lang="en-US" sz="1600" dirty="0"/>
              <a:t>Inadequate</a:t>
            </a:r>
          </a:p>
        </p:txBody>
      </p:sp>
      <p:sp>
        <p:nvSpPr>
          <p:cNvPr id="38" name="Rectangle: Rounded Corners 37">
            <a:extLst>
              <a:ext uri="{FF2B5EF4-FFF2-40B4-BE49-F238E27FC236}">
                <a16:creationId xmlns:a16="http://schemas.microsoft.com/office/drawing/2014/main" id="{1E597F3D-E094-4D4E-A44E-797AC6BA7615}"/>
              </a:ext>
            </a:extLst>
          </p:cNvPr>
          <p:cNvSpPr/>
          <p:nvPr/>
        </p:nvSpPr>
        <p:spPr>
          <a:xfrm>
            <a:off x="9676308" y="6019800"/>
            <a:ext cx="1800225" cy="638171"/>
          </a:xfrm>
          <a:prstGeom prst="roundRect">
            <a:avLst/>
          </a:prstGeom>
        </p:spPr>
        <p:style>
          <a:lnRef idx="1">
            <a:schemeClr val="accent6"/>
          </a:lnRef>
          <a:fillRef idx="3">
            <a:schemeClr val="accent6"/>
          </a:fillRef>
          <a:effectRef idx="2">
            <a:schemeClr val="accent6"/>
          </a:effectRef>
          <a:fontRef idx="minor">
            <a:schemeClr val="lt1"/>
          </a:fontRef>
        </p:style>
        <p:txBody>
          <a:bodyPr spcFirstLastPara="0" vert="horz" wrap="square" lIns="110514" tIns="110514" rIns="110514" bIns="110514" numCol="1" spcCol="1270" anchor="ctr" anchorCtr="0">
            <a:noAutofit/>
          </a:bodyPr>
          <a:lstStyle/>
          <a:p>
            <a:pPr marL="0" lvl="0" indent="0" algn="ctr" defTabSz="889000">
              <a:lnSpc>
                <a:spcPct val="90000"/>
              </a:lnSpc>
              <a:spcBef>
                <a:spcPct val="0"/>
              </a:spcBef>
              <a:spcAft>
                <a:spcPct val="35000"/>
              </a:spcAft>
              <a:buNone/>
            </a:pPr>
            <a:r>
              <a:rPr lang="en-US" sz="1500" kern="1200" dirty="0"/>
              <a:t>Finalize Design</a:t>
            </a:r>
          </a:p>
        </p:txBody>
      </p:sp>
      <p:cxnSp>
        <p:nvCxnSpPr>
          <p:cNvPr id="44" name="Straight Arrow Connector 43">
            <a:extLst>
              <a:ext uri="{FF2B5EF4-FFF2-40B4-BE49-F238E27FC236}">
                <a16:creationId xmlns:a16="http://schemas.microsoft.com/office/drawing/2014/main" id="{AEE65437-01F6-48FB-AE99-42843AF64B9D}"/>
              </a:ext>
            </a:extLst>
          </p:cNvPr>
          <p:cNvCxnSpPr>
            <a:cxnSpLocks/>
            <a:stCxn id="15" idx="2"/>
          </p:cNvCxnSpPr>
          <p:nvPr/>
        </p:nvCxnSpPr>
        <p:spPr>
          <a:xfrm>
            <a:off x="10576421" y="5791200"/>
            <a:ext cx="0" cy="22860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108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D76D-1FC9-425F-9A3B-3583B21E39A2}"/>
              </a:ext>
            </a:extLst>
          </p:cNvPr>
          <p:cNvSpPr>
            <a:spLocks noGrp="1"/>
          </p:cNvSpPr>
          <p:nvPr>
            <p:ph type="title"/>
          </p:nvPr>
        </p:nvSpPr>
        <p:spPr/>
        <p:txBody>
          <a:bodyPr/>
          <a:lstStyle/>
          <a:p>
            <a:r>
              <a:rPr lang="en-US" dirty="0"/>
              <a:t>Architectural design</a:t>
            </a:r>
          </a:p>
        </p:txBody>
      </p:sp>
      <p:sp>
        <p:nvSpPr>
          <p:cNvPr id="3" name="Content Placeholder 2">
            <a:extLst>
              <a:ext uri="{FF2B5EF4-FFF2-40B4-BE49-F238E27FC236}">
                <a16:creationId xmlns:a16="http://schemas.microsoft.com/office/drawing/2014/main" id="{2FBE3DE7-2B5B-4C6D-BCC3-CDE9F69FE393}"/>
              </a:ext>
            </a:extLst>
          </p:cNvPr>
          <p:cNvSpPr>
            <a:spLocks noGrp="1"/>
          </p:cNvSpPr>
          <p:nvPr>
            <p:ph idx="1"/>
          </p:nvPr>
        </p:nvSpPr>
        <p:spPr>
          <a:xfrm>
            <a:off x="609600" y="1775192"/>
            <a:ext cx="6314900" cy="4625609"/>
          </a:xfrm>
        </p:spPr>
        <p:txBody>
          <a:bodyPr>
            <a:normAutofit fontScale="85000" lnSpcReduction="10000"/>
          </a:bodyPr>
          <a:lstStyle/>
          <a:p>
            <a:r>
              <a:rPr lang="en-US" b="1" dirty="0"/>
              <a:t>Architectural design</a:t>
            </a:r>
            <a:r>
              <a:rPr lang="en-US" dirty="0"/>
              <a:t> is specifying a program's major components</a:t>
            </a:r>
          </a:p>
          <a:p>
            <a:r>
              <a:rPr lang="en-US" dirty="0"/>
              <a:t>Architectural design is often modeled with a </a:t>
            </a:r>
            <a:r>
              <a:rPr lang="en-US" b="1" dirty="0"/>
              <a:t>box-and-line diagram</a:t>
            </a:r>
            <a:r>
              <a:rPr lang="en-US" dirty="0"/>
              <a:t> (also called a block diagram)</a:t>
            </a:r>
          </a:p>
          <a:p>
            <a:pPr lvl="1"/>
            <a:r>
              <a:rPr lang="en-US" dirty="0"/>
              <a:t>Components are boxes</a:t>
            </a:r>
          </a:p>
          <a:p>
            <a:pPr lvl="1"/>
            <a:r>
              <a:rPr lang="en-US" dirty="0"/>
              <a:t>Relationships or interactions between them are lines</a:t>
            </a:r>
          </a:p>
          <a:p>
            <a:pPr lvl="1"/>
            <a:r>
              <a:rPr lang="en-US" dirty="0"/>
              <a:t>Unlike UML diagrams, box-and-line diagrams have no standards</a:t>
            </a:r>
          </a:p>
          <a:p>
            <a:pPr lvl="1"/>
            <a:r>
              <a:rPr lang="en-US" dirty="0"/>
              <a:t>Draw them in a way that communicates your design</a:t>
            </a:r>
          </a:p>
          <a:p>
            <a:endParaRPr lang="en-US" dirty="0"/>
          </a:p>
        </p:txBody>
      </p:sp>
      <p:pic>
        <p:nvPicPr>
          <p:cNvPr id="4" name="Picture 3">
            <a:extLst>
              <a:ext uri="{FF2B5EF4-FFF2-40B4-BE49-F238E27FC236}">
                <a16:creationId xmlns:a16="http://schemas.microsoft.com/office/drawing/2014/main" id="{DD911ABF-D15A-4DA4-9824-250107E65CD3}"/>
              </a:ext>
            </a:extLst>
          </p:cNvPr>
          <p:cNvPicPr>
            <a:picLocks noChangeAspect="1"/>
          </p:cNvPicPr>
          <p:nvPr/>
        </p:nvPicPr>
        <p:blipFill>
          <a:blip r:embed="rId2"/>
          <a:stretch>
            <a:fillRect/>
          </a:stretch>
        </p:blipFill>
        <p:spPr>
          <a:xfrm>
            <a:off x="6924500" y="1752600"/>
            <a:ext cx="5038900" cy="4688545"/>
          </a:xfrm>
          <a:prstGeom prst="rect">
            <a:avLst/>
          </a:prstGeom>
        </p:spPr>
      </p:pic>
    </p:spTree>
    <p:extLst>
      <p:ext uri="{BB962C8B-B14F-4D97-AF65-F5344CB8AC3E}">
        <p14:creationId xmlns:p14="http://schemas.microsoft.com/office/powerpoint/2010/main" val="401860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Model-View-Controller</a:t>
            </a:r>
          </a:p>
        </p:txBody>
      </p:sp>
      <p:sp>
        <p:nvSpPr>
          <p:cNvPr id="5" name="Content Placeholder 4"/>
          <p:cNvSpPr>
            <a:spLocks noGrp="1"/>
          </p:cNvSpPr>
          <p:nvPr>
            <p:ph idx="1"/>
          </p:nvPr>
        </p:nvSpPr>
        <p:spPr>
          <a:xfrm>
            <a:off x="609600" y="1775192"/>
            <a:ext cx="5715000" cy="4625609"/>
          </a:xfrm>
        </p:spPr>
        <p:txBody>
          <a:bodyPr>
            <a:normAutofit fontScale="77500" lnSpcReduction="20000"/>
          </a:bodyPr>
          <a:lstStyle/>
          <a:p>
            <a:r>
              <a:rPr lang="en-US" dirty="0"/>
              <a:t>The </a:t>
            </a:r>
            <a:r>
              <a:rPr lang="en-US" b="1" dirty="0"/>
              <a:t>Model-View-Controller</a:t>
            </a:r>
            <a:r>
              <a:rPr lang="en-US" dirty="0"/>
              <a:t> (MVC) style fits many kinds of web or GUI interactions</a:t>
            </a:r>
          </a:p>
          <a:p>
            <a:r>
              <a:rPr lang="en-US" dirty="0"/>
              <a:t>The </a:t>
            </a:r>
            <a:r>
              <a:rPr lang="en-US" b="1" dirty="0"/>
              <a:t>model</a:t>
            </a:r>
            <a:r>
              <a:rPr lang="en-US" dirty="0"/>
              <a:t> contains the data that is being represented, often in a database</a:t>
            </a:r>
          </a:p>
          <a:p>
            <a:r>
              <a:rPr lang="en-US" dirty="0"/>
              <a:t>The </a:t>
            </a:r>
            <a:r>
              <a:rPr lang="en-US" b="1" dirty="0"/>
              <a:t>view</a:t>
            </a:r>
            <a:r>
              <a:rPr lang="en-US" dirty="0"/>
              <a:t> is how the data is displayed</a:t>
            </a:r>
          </a:p>
          <a:p>
            <a:r>
              <a:rPr lang="en-US" dirty="0"/>
              <a:t>The </a:t>
            </a:r>
            <a:r>
              <a:rPr lang="en-US" b="1" dirty="0"/>
              <a:t>controller</a:t>
            </a:r>
            <a:r>
              <a:rPr lang="en-US" dirty="0"/>
              <a:t> is code that updates the model and selects which view to use</a:t>
            </a:r>
          </a:p>
          <a:p>
            <a:r>
              <a:rPr lang="en-US" dirty="0"/>
              <a:t>The Java Swing GUI system is built around MVC</a:t>
            </a:r>
          </a:p>
          <a:p>
            <a:r>
              <a:rPr lang="en-US" dirty="0"/>
              <a:t>Good: greater independence between data and how it's represented</a:t>
            </a:r>
          </a:p>
          <a:p>
            <a:r>
              <a:rPr lang="en-US" dirty="0"/>
              <a:t>Bad: additional complexity for simple models</a:t>
            </a:r>
          </a:p>
        </p:txBody>
      </p:sp>
      <p:pic>
        <p:nvPicPr>
          <p:cNvPr id="6" name="Picture 5"/>
          <p:cNvPicPr>
            <a:picLocks noChangeAspect="1"/>
          </p:cNvPicPr>
          <p:nvPr/>
        </p:nvPicPr>
        <p:blipFill>
          <a:blip r:embed="rId2"/>
          <a:stretch>
            <a:fillRect/>
          </a:stretch>
        </p:blipFill>
        <p:spPr>
          <a:xfrm>
            <a:off x="6553200" y="2210682"/>
            <a:ext cx="5526502" cy="3754627"/>
          </a:xfrm>
          <a:prstGeom prst="rect">
            <a:avLst/>
          </a:prstGeom>
        </p:spPr>
      </p:pic>
    </p:spTree>
    <p:extLst>
      <p:ext uri="{BB962C8B-B14F-4D97-AF65-F5344CB8AC3E}">
        <p14:creationId xmlns:p14="http://schemas.microsoft.com/office/powerpoint/2010/main" val="147771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Layered style</a:t>
            </a:r>
          </a:p>
        </p:txBody>
      </p:sp>
      <p:sp>
        <p:nvSpPr>
          <p:cNvPr id="5" name="Content Placeholder 4"/>
          <p:cNvSpPr>
            <a:spLocks noGrp="1"/>
          </p:cNvSpPr>
          <p:nvPr>
            <p:ph idx="1"/>
          </p:nvPr>
        </p:nvSpPr>
        <p:spPr>
          <a:xfrm>
            <a:off x="609600" y="1775192"/>
            <a:ext cx="6858000" cy="4625609"/>
          </a:xfrm>
        </p:spPr>
        <p:txBody>
          <a:bodyPr>
            <a:normAutofit fontScale="92500" lnSpcReduction="10000"/>
          </a:bodyPr>
          <a:lstStyle/>
          <a:p>
            <a:r>
              <a:rPr lang="en-US" dirty="0"/>
              <a:t>Organize the system into layers</a:t>
            </a:r>
          </a:p>
          <a:p>
            <a:r>
              <a:rPr lang="en-US" dirty="0"/>
              <a:t>Each laye</a:t>
            </a:r>
            <a:r>
              <a:rPr lang="en-US" baseline="0" dirty="0"/>
              <a:t>r provides services to layers above it, with the lowest layer being the most fundamental operations</a:t>
            </a:r>
          </a:p>
          <a:p>
            <a:r>
              <a:rPr lang="en-US" baseline="0" dirty="0"/>
              <a:t>Layered styles work well when adding functionality on top of existing systems</a:t>
            </a:r>
          </a:p>
          <a:p>
            <a:r>
              <a:rPr lang="en-US" baseline="0" dirty="0"/>
              <a:t>Good: entire layers can be replaced as long as the interfaces are the same</a:t>
            </a:r>
          </a:p>
          <a:p>
            <a:r>
              <a:rPr lang="en-US" baseline="0" dirty="0"/>
              <a:t>Bad: it's hard to cleanly separate layers, and performance sometimes suffers</a:t>
            </a:r>
            <a:endParaRPr lang="en-US" dirty="0"/>
          </a:p>
        </p:txBody>
      </p:sp>
      <p:pic>
        <p:nvPicPr>
          <p:cNvPr id="6" name="Picture 5"/>
          <p:cNvPicPr>
            <a:picLocks noChangeAspect="1"/>
          </p:cNvPicPr>
          <p:nvPr/>
        </p:nvPicPr>
        <p:blipFill>
          <a:blip r:embed="rId2"/>
          <a:stretch>
            <a:fillRect/>
          </a:stretch>
        </p:blipFill>
        <p:spPr>
          <a:xfrm>
            <a:off x="7620000" y="2286000"/>
            <a:ext cx="4274090" cy="3084657"/>
          </a:xfrm>
          <a:prstGeom prst="rect">
            <a:avLst/>
          </a:prstGeom>
        </p:spPr>
      </p:pic>
    </p:spTree>
    <p:extLst>
      <p:ext uri="{BB962C8B-B14F-4D97-AF65-F5344CB8AC3E}">
        <p14:creationId xmlns:p14="http://schemas.microsoft.com/office/powerpoint/2010/main" val="345993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Repository style</a:t>
            </a:r>
          </a:p>
        </p:txBody>
      </p:sp>
      <p:sp>
        <p:nvSpPr>
          <p:cNvPr id="5" name="Content Placeholder 4"/>
          <p:cNvSpPr>
            <a:spLocks noGrp="1"/>
          </p:cNvSpPr>
          <p:nvPr>
            <p:ph idx="1"/>
          </p:nvPr>
        </p:nvSpPr>
        <p:spPr>
          <a:xfrm>
            <a:off x="609600" y="1775193"/>
            <a:ext cx="10972800" cy="2034808"/>
          </a:xfrm>
        </p:spPr>
        <p:txBody>
          <a:bodyPr>
            <a:normAutofit fontScale="77500" lnSpcReduction="20000"/>
          </a:bodyPr>
          <a:lstStyle/>
          <a:p>
            <a:r>
              <a:rPr lang="en-US" dirty="0"/>
              <a:t>If many components share a lot of data, a repository style might be appropriate</a:t>
            </a:r>
          </a:p>
          <a:p>
            <a:r>
              <a:rPr lang="en-US" dirty="0"/>
              <a:t>Components interact by updating the repository</a:t>
            </a:r>
          </a:p>
          <a:p>
            <a:r>
              <a:rPr lang="en-US" dirty="0"/>
              <a:t>This pattern is ideal when there is a lot of data stored for a long time</a:t>
            </a:r>
          </a:p>
          <a:p>
            <a:r>
              <a:rPr lang="en-US" dirty="0"/>
              <a:t>Good: components can be independent</a:t>
            </a:r>
          </a:p>
          <a:p>
            <a:r>
              <a:rPr lang="en-US" dirty="0"/>
              <a:t>Bad: the repository is a single point of failure</a:t>
            </a:r>
          </a:p>
        </p:txBody>
      </p:sp>
      <p:pic>
        <p:nvPicPr>
          <p:cNvPr id="6" name="Picture 5"/>
          <p:cNvPicPr>
            <a:picLocks noChangeAspect="1"/>
          </p:cNvPicPr>
          <p:nvPr/>
        </p:nvPicPr>
        <p:blipFill>
          <a:blip r:embed="rId2"/>
          <a:stretch>
            <a:fillRect/>
          </a:stretch>
        </p:blipFill>
        <p:spPr>
          <a:xfrm>
            <a:off x="2895763" y="3810001"/>
            <a:ext cx="6400473" cy="2895599"/>
          </a:xfrm>
          <a:prstGeom prst="rect">
            <a:avLst/>
          </a:prstGeom>
        </p:spPr>
      </p:pic>
    </p:spTree>
    <p:extLst>
      <p:ext uri="{BB962C8B-B14F-4D97-AF65-F5344CB8AC3E}">
        <p14:creationId xmlns:p14="http://schemas.microsoft.com/office/powerpoint/2010/main" val="2105675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09D5-4C72-43AA-ACF2-1D49B1C3612C}"/>
              </a:ext>
            </a:extLst>
          </p:cNvPr>
          <p:cNvSpPr>
            <a:spLocks noGrp="1"/>
          </p:cNvSpPr>
          <p:nvPr>
            <p:ph type="title"/>
          </p:nvPr>
        </p:nvSpPr>
        <p:spPr/>
        <p:txBody>
          <a:bodyPr/>
          <a:lstStyle/>
          <a:p>
            <a:r>
              <a:rPr lang="en-US" dirty="0"/>
              <a:t>Deployment, maintenance, and support</a:t>
            </a:r>
          </a:p>
        </p:txBody>
      </p:sp>
      <p:sp>
        <p:nvSpPr>
          <p:cNvPr id="3" name="Content Placeholder 2">
            <a:extLst>
              <a:ext uri="{FF2B5EF4-FFF2-40B4-BE49-F238E27FC236}">
                <a16:creationId xmlns:a16="http://schemas.microsoft.com/office/drawing/2014/main" id="{109B5C67-FE81-4B62-A551-372A8D1F99E6}"/>
              </a:ext>
            </a:extLst>
          </p:cNvPr>
          <p:cNvSpPr>
            <a:spLocks noGrp="1"/>
          </p:cNvSpPr>
          <p:nvPr>
            <p:ph idx="1"/>
          </p:nvPr>
        </p:nvSpPr>
        <p:spPr/>
        <p:txBody>
          <a:bodyPr>
            <a:normAutofit fontScale="92500" lnSpcReduction="20000"/>
          </a:bodyPr>
          <a:lstStyle/>
          <a:p>
            <a:r>
              <a:rPr lang="en-US" dirty="0"/>
              <a:t>The product has been designed, constructed, and tested…now what?</a:t>
            </a:r>
          </a:p>
          <a:p>
            <a:r>
              <a:rPr lang="en-US" dirty="0"/>
              <a:t>Users will actually use the product in the </a:t>
            </a:r>
            <a:r>
              <a:rPr lang="en-US" b="1" dirty="0"/>
              <a:t>production environment</a:t>
            </a:r>
            <a:r>
              <a:rPr lang="en-US" dirty="0"/>
              <a:t>, the hardware and software systems where the product lives</a:t>
            </a:r>
          </a:p>
          <a:p>
            <a:r>
              <a:rPr lang="en-US" dirty="0"/>
              <a:t>Making the product available in the production environment is called </a:t>
            </a:r>
            <a:r>
              <a:rPr lang="en-US" b="1" dirty="0"/>
              <a:t>deployment</a:t>
            </a:r>
          </a:p>
          <a:p>
            <a:r>
              <a:rPr lang="en-US" dirty="0"/>
              <a:t>Help that the developer (or their associates) provide to the user is called </a:t>
            </a:r>
            <a:r>
              <a:rPr lang="en-US" b="1" dirty="0"/>
              <a:t>support</a:t>
            </a:r>
          </a:p>
          <a:p>
            <a:r>
              <a:rPr lang="en-US" dirty="0"/>
              <a:t>Changes to the software after deployment are called </a:t>
            </a:r>
            <a:r>
              <a:rPr lang="en-US" b="1" dirty="0"/>
              <a:t>maintenance</a:t>
            </a:r>
          </a:p>
        </p:txBody>
      </p:sp>
    </p:spTree>
    <p:extLst>
      <p:ext uri="{BB962C8B-B14F-4D97-AF65-F5344CB8AC3E}">
        <p14:creationId xmlns:p14="http://schemas.microsoft.com/office/powerpoint/2010/main" val="369635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Client-server architecture</a:t>
            </a:r>
          </a:p>
        </p:txBody>
      </p:sp>
      <p:sp>
        <p:nvSpPr>
          <p:cNvPr id="5" name="Content Placeholder 4"/>
          <p:cNvSpPr>
            <a:spLocks noGrp="1"/>
          </p:cNvSpPr>
          <p:nvPr>
            <p:ph idx="1"/>
          </p:nvPr>
        </p:nvSpPr>
        <p:spPr>
          <a:xfrm>
            <a:off x="609600" y="1775193"/>
            <a:ext cx="10972800" cy="2187207"/>
          </a:xfrm>
        </p:spPr>
        <p:txBody>
          <a:bodyPr>
            <a:normAutofit fontScale="85000" lnSpcReduction="10000"/>
          </a:bodyPr>
          <a:lstStyle/>
          <a:p>
            <a:r>
              <a:rPr lang="en-US" dirty="0"/>
              <a:t>Client-Server styles are used for distributed systems</a:t>
            </a:r>
          </a:p>
          <a:p>
            <a:r>
              <a:rPr lang="en-US" dirty="0"/>
              <a:t>Each server provides a separate service, and clients access those services</a:t>
            </a:r>
          </a:p>
          <a:p>
            <a:r>
              <a:rPr lang="en-US" dirty="0"/>
              <a:t>Good: work is distributed, and clients can access just what they need</a:t>
            </a:r>
          </a:p>
          <a:p>
            <a:r>
              <a:rPr lang="en-US" dirty="0"/>
              <a:t>Bad: each service is a single point of failure, and performance might be unpredictable</a:t>
            </a:r>
          </a:p>
        </p:txBody>
      </p:sp>
      <p:pic>
        <p:nvPicPr>
          <p:cNvPr id="6" name="Picture 5"/>
          <p:cNvPicPr>
            <a:picLocks noChangeAspect="1"/>
          </p:cNvPicPr>
          <p:nvPr/>
        </p:nvPicPr>
        <p:blipFill>
          <a:blip r:embed="rId2"/>
          <a:stretch>
            <a:fillRect/>
          </a:stretch>
        </p:blipFill>
        <p:spPr>
          <a:xfrm>
            <a:off x="3352800" y="3505200"/>
            <a:ext cx="5486400" cy="3180316"/>
          </a:xfrm>
          <a:prstGeom prst="rect">
            <a:avLst/>
          </a:prstGeom>
        </p:spPr>
      </p:pic>
    </p:spTree>
    <p:extLst>
      <p:ext uri="{BB962C8B-B14F-4D97-AF65-F5344CB8AC3E}">
        <p14:creationId xmlns:p14="http://schemas.microsoft.com/office/powerpoint/2010/main" val="374790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13370" y="3868573"/>
            <a:ext cx="9165260" cy="2760827"/>
          </a:xfrm>
          <a:prstGeom prst="rect">
            <a:avLst/>
          </a:prstGeom>
        </p:spPr>
      </p:pic>
      <p:sp>
        <p:nvSpPr>
          <p:cNvPr id="2" name="Title 1"/>
          <p:cNvSpPr>
            <a:spLocks noGrp="1"/>
          </p:cNvSpPr>
          <p:nvPr>
            <p:ph type="title"/>
          </p:nvPr>
        </p:nvSpPr>
        <p:spPr/>
        <p:txBody>
          <a:bodyPr/>
          <a:lstStyle/>
          <a:p>
            <a:pPr lvl="0"/>
            <a:r>
              <a:rPr lang="en-US" dirty="0"/>
              <a:t>Pipe and filter style</a:t>
            </a:r>
          </a:p>
        </p:txBody>
      </p:sp>
      <p:sp>
        <p:nvSpPr>
          <p:cNvPr id="5" name="Content Placeholder 4"/>
          <p:cNvSpPr>
            <a:spLocks noGrp="1"/>
          </p:cNvSpPr>
          <p:nvPr>
            <p:ph idx="1"/>
          </p:nvPr>
        </p:nvSpPr>
        <p:spPr>
          <a:xfrm>
            <a:off x="609600" y="1775193"/>
            <a:ext cx="10972800" cy="2492008"/>
          </a:xfrm>
        </p:spPr>
        <p:txBody>
          <a:bodyPr>
            <a:normAutofit fontScale="85000" lnSpcReduction="10000"/>
          </a:bodyPr>
          <a:lstStyle/>
          <a:p>
            <a:r>
              <a:rPr lang="en-US" dirty="0"/>
              <a:t>In the pipe and filter style, data is passed from one component to the next</a:t>
            </a:r>
          </a:p>
          <a:p>
            <a:r>
              <a:rPr lang="en-US" dirty="0"/>
              <a:t>Each component transforms input into output</a:t>
            </a:r>
          </a:p>
          <a:p>
            <a:r>
              <a:rPr lang="en-US" dirty="0"/>
              <a:t>Good: easy to understand, matches business applications, and allows for component reuse</a:t>
            </a:r>
          </a:p>
          <a:p>
            <a:r>
              <a:rPr lang="en-US" dirty="0"/>
              <a:t>Bad: each component has to agree on formatting with its inputs and outputs</a:t>
            </a:r>
          </a:p>
        </p:txBody>
      </p:sp>
    </p:spTree>
    <p:extLst>
      <p:ext uri="{BB962C8B-B14F-4D97-AF65-F5344CB8AC3E}">
        <p14:creationId xmlns:p14="http://schemas.microsoft.com/office/powerpoint/2010/main" val="327346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Scheduling</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550283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Project scheduling</a:t>
            </a:r>
          </a:p>
        </p:txBody>
      </p:sp>
      <p:sp>
        <p:nvSpPr>
          <p:cNvPr id="4" name="Content Placeholder 3"/>
          <p:cNvSpPr>
            <a:spLocks noGrp="1"/>
          </p:cNvSpPr>
          <p:nvPr>
            <p:ph idx="1"/>
          </p:nvPr>
        </p:nvSpPr>
        <p:spPr/>
        <p:txBody>
          <a:bodyPr>
            <a:normAutofit fontScale="92500" lnSpcReduction="20000"/>
          </a:bodyPr>
          <a:lstStyle/>
          <a:p>
            <a:r>
              <a:rPr lang="en-US" dirty="0"/>
              <a:t>Project scheduling is organizing the work</a:t>
            </a:r>
          </a:p>
          <a:p>
            <a:pPr lvl="1"/>
            <a:r>
              <a:rPr lang="en-US" dirty="0"/>
              <a:t>Into separate tasks</a:t>
            </a:r>
          </a:p>
          <a:p>
            <a:pPr lvl="1"/>
            <a:r>
              <a:rPr lang="en-US" dirty="0"/>
              <a:t>When the tasks will be done</a:t>
            </a:r>
          </a:p>
          <a:p>
            <a:pPr lvl="1"/>
            <a:r>
              <a:rPr lang="en-US" dirty="0"/>
              <a:t>Who will do them</a:t>
            </a:r>
          </a:p>
          <a:p>
            <a:r>
              <a:rPr lang="en-US" dirty="0"/>
              <a:t>Both waterfall and agile approaches benefit from scheduling</a:t>
            </a:r>
          </a:p>
          <a:p>
            <a:pPr lvl="1"/>
            <a:r>
              <a:rPr lang="en-US" dirty="0"/>
              <a:t>For waterfall, all tasks in the project are scheduled</a:t>
            </a:r>
          </a:p>
          <a:p>
            <a:pPr lvl="1"/>
            <a:r>
              <a:rPr lang="en-US" dirty="0"/>
              <a:t>For agile, there might be an overall schedule for when major phases of the project will be completed</a:t>
            </a:r>
          </a:p>
          <a:p>
            <a:r>
              <a:rPr lang="en-US" dirty="0"/>
              <a:t>Tasks should last at least a week but not more than two months</a:t>
            </a:r>
          </a:p>
          <a:p>
            <a:pPr lvl="1"/>
            <a:r>
              <a:rPr lang="en-US" dirty="0"/>
              <a:t>A task taking more than two months should be broken into subtasks</a:t>
            </a:r>
          </a:p>
          <a:p>
            <a:r>
              <a:rPr lang="en-US" dirty="0"/>
              <a:t>It's helpful to have visualizations of these tasks</a:t>
            </a:r>
          </a:p>
        </p:txBody>
      </p:sp>
    </p:spTree>
    <p:extLst>
      <p:ext uri="{BB962C8B-B14F-4D97-AF65-F5344CB8AC3E}">
        <p14:creationId xmlns:p14="http://schemas.microsoft.com/office/powerpoint/2010/main" val="283931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tasks</a:t>
            </a:r>
          </a:p>
        </p:txBody>
      </p:sp>
      <p:sp>
        <p:nvSpPr>
          <p:cNvPr id="5" name="Content Placeholder 4"/>
          <p:cNvSpPr>
            <a:spLocks noGrp="1"/>
          </p:cNvSpPr>
          <p:nvPr>
            <p:ph idx="1"/>
          </p:nvPr>
        </p:nvSpPr>
        <p:spPr>
          <a:xfrm>
            <a:off x="609600" y="1775192"/>
            <a:ext cx="3429000" cy="4397007"/>
          </a:xfrm>
        </p:spPr>
        <p:txBody>
          <a:bodyPr>
            <a:normAutofit/>
          </a:bodyPr>
          <a:lstStyle/>
          <a:p>
            <a:r>
              <a:rPr lang="en-US" dirty="0"/>
              <a:t>This table shows all the task information, but it's hard to visualize</a:t>
            </a:r>
          </a:p>
          <a:p>
            <a:r>
              <a:rPr lang="en-US" dirty="0"/>
              <a:t>M is used to label milestones</a:t>
            </a:r>
          </a:p>
        </p:txBody>
      </p:sp>
      <p:graphicFrame>
        <p:nvGraphicFramePr>
          <p:cNvPr id="6" name="Content Placeholder 3"/>
          <p:cNvGraphicFramePr>
            <a:graphicFrameLocks/>
          </p:cNvGraphicFramePr>
          <p:nvPr>
            <p:extLst/>
          </p:nvPr>
        </p:nvGraphicFramePr>
        <p:xfrm>
          <a:off x="4191000" y="1759953"/>
          <a:ext cx="7605078" cy="482092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6662627"/>
                    </a:ext>
                  </a:extLst>
                </a:gridCol>
                <a:gridCol w="2199005">
                  <a:extLst>
                    <a:ext uri="{9D8B030D-6E8A-4147-A177-3AD203B41FA5}">
                      <a16:colId xmlns:a16="http://schemas.microsoft.com/office/drawing/2014/main" val="825522500"/>
                    </a:ext>
                  </a:extLst>
                </a:gridCol>
                <a:gridCol w="1748473">
                  <a:extLst>
                    <a:ext uri="{9D8B030D-6E8A-4147-A177-3AD203B41FA5}">
                      <a16:colId xmlns:a16="http://schemas.microsoft.com/office/drawing/2014/main" val="3615253662"/>
                    </a:ext>
                  </a:extLst>
                </a:gridCol>
                <a:gridCol w="2743200">
                  <a:extLst>
                    <a:ext uri="{9D8B030D-6E8A-4147-A177-3AD203B41FA5}">
                      <a16:colId xmlns:a16="http://schemas.microsoft.com/office/drawing/2014/main" val="1067812176"/>
                    </a:ext>
                  </a:extLst>
                </a:gridCol>
              </a:tblGrid>
              <a:tr h="370840">
                <a:tc>
                  <a:txBody>
                    <a:bodyPr/>
                    <a:lstStyle/>
                    <a:p>
                      <a:pPr algn="ctr"/>
                      <a:r>
                        <a:rPr lang="en-US" b="1" dirty="0"/>
                        <a:t>Task</a:t>
                      </a:r>
                    </a:p>
                  </a:txBody>
                  <a:tcPr anchor="b"/>
                </a:tc>
                <a:tc>
                  <a:txBody>
                    <a:bodyPr/>
                    <a:lstStyle/>
                    <a:p>
                      <a:pPr algn="ctr"/>
                      <a:r>
                        <a:rPr lang="en-US" dirty="0"/>
                        <a:t>Effort (person-days)</a:t>
                      </a:r>
                    </a:p>
                  </a:txBody>
                  <a:tcPr anchor="b"/>
                </a:tc>
                <a:tc>
                  <a:txBody>
                    <a:bodyPr/>
                    <a:lstStyle/>
                    <a:p>
                      <a:pPr algn="ctr"/>
                      <a:r>
                        <a:rPr lang="en-US" dirty="0"/>
                        <a:t>Duration </a:t>
                      </a:r>
                      <a:r>
                        <a:rPr lang="en-US" baseline="0" dirty="0"/>
                        <a:t>(days)</a:t>
                      </a:r>
                      <a:endParaRPr lang="en-US" dirty="0"/>
                    </a:p>
                  </a:txBody>
                  <a:tcPr anchor="b"/>
                </a:tc>
                <a:tc>
                  <a:txBody>
                    <a:bodyPr/>
                    <a:lstStyle/>
                    <a:p>
                      <a:pPr algn="ctr"/>
                      <a:r>
                        <a:rPr lang="en-US" dirty="0"/>
                        <a:t>Dependencies</a:t>
                      </a:r>
                    </a:p>
                  </a:txBody>
                  <a:tcPr anchor="b"/>
                </a:tc>
                <a:extLst>
                  <a:ext uri="{0D108BD9-81ED-4DB2-BD59-A6C34878D82A}">
                    <a16:rowId xmlns:a16="http://schemas.microsoft.com/office/drawing/2014/main" val="2168177050"/>
                  </a:ext>
                </a:extLst>
              </a:tr>
              <a:tr h="370840">
                <a:tc>
                  <a:txBody>
                    <a:bodyPr/>
                    <a:lstStyle/>
                    <a:p>
                      <a:pPr algn="ctr"/>
                      <a:r>
                        <a:rPr lang="en-US" b="1" dirty="0"/>
                        <a:t>T1</a:t>
                      </a:r>
                    </a:p>
                  </a:txBody>
                  <a:tcPr/>
                </a:tc>
                <a:tc>
                  <a:txBody>
                    <a:bodyPr/>
                    <a:lstStyle/>
                    <a:p>
                      <a:pPr algn="ctr"/>
                      <a:r>
                        <a:rPr lang="en-US" dirty="0"/>
                        <a:t>15</a:t>
                      </a:r>
                    </a:p>
                  </a:txBody>
                  <a:tcPr/>
                </a:tc>
                <a:tc>
                  <a:txBody>
                    <a:bodyPr/>
                    <a:lstStyle/>
                    <a:p>
                      <a:pPr algn="ctr"/>
                      <a:r>
                        <a:rPr lang="en-US" dirty="0"/>
                        <a:t>10</a:t>
                      </a:r>
                    </a:p>
                  </a:txBody>
                  <a:tcPr/>
                </a:tc>
                <a:tc>
                  <a:txBody>
                    <a:bodyPr/>
                    <a:lstStyle/>
                    <a:p>
                      <a:pPr algn="ctr"/>
                      <a:endParaRPr lang="en-US" dirty="0"/>
                    </a:p>
                  </a:txBody>
                  <a:tcPr/>
                </a:tc>
                <a:extLst>
                  <a:ext uri="{0D108BD9-81ED-4DB2-BD59-A6C34878D82A}">
                    <a16:rowId xmlns:a16="http://schemas.microsoft.com/office/drawing/2014/main" val="1504044546"/>
                  </a:ext>
                </a:extLst>
              </a:tr>
              <a:tr h="370840">
                <a:tc>
                  <a:txBody>
                    <a:bodyPr/>
                    <a:lstStyle/>
                    <a:p>
                      <a:pPr algn="ctr"/>
                      <a:r>
                        <a:rPr lang="en-US" b="1" dirty="0"/>
                        <a:t>T2</a:t>
                      </a:r>
                    </a:p>
                  </a:txBody>
                  <a:tcPr/>
                </a:tc>
                <a:tc>
                  <a:txBody>
                    <a:bodyPr/>
                    <a:lstStyle/>
                    <a:p>
                      <a:pPr algn="ctr"/>
                      <a:r>
                        <a:rPr lang="en-US" dirty="0"/>
                        <a:t>8</a:t>
                      </a:r>
                    </a:p>
                  </a:txBody>
                  <a:tcPr/>
                </a:tc>
                <a:tc>
                  <a:txBody>
                    <a:bodyPr/>
                    <a:lstStyle/>
                    <a:p>
                      <a:pPr algn="ctr"/>
                      <a:r>
                        <a:rPr lang="en-US" dirty="0"/>
                        <a:t>15</a:t>
                      </a:r>
                    </a:p>
                  </a:txBody>
                  <a:tcPr/>
                </a:tc>
                <a:tc>
                  <a:txBody>
                    <a:bodyPr/>
                    <a:lstStyle/>
                    <a:p>
                      <a:pPr algn="ctr"/>
                      <a:endParaRPr lang="en-US" dirty="0"/>
                    </a:p>
                  </a:txBody>
                  <a:tcPr/>
                </a:tc>
                <a:extLst>
                  <a:ext uri="{0D108BD9-81ED-4DB2-BD59-A6C34878D82A}">
                    <a16:rowId xmlns:a16="http://schemas.microsoft.com/office/drawing/2014/main" val="4156532610"/>
                  </a:ext>
                </a:extLst>
              </a:tr>
              <a:tr h="370840">
                <a:tc>
                  <a:txBody>
                    <a:bodyPr/>
                    <a:lstStyle/>
                    <a:p>
                      <a:pPr algn="ctr"/>
                      <a:r>
                        <a:rPr lang="en-US" b="1" dirty="0"/>
                        <a:t>T3</a:t>
                      </a:r>
                    </a:p>
                  </a:txBody>
                  <a:tcPr/>
                </a:tc>
                <a:tc>
                  <a:txBody>
                    <a:bodyPr/>
                    <a:lstStyle/>
                    <a:p>
                      <a:pPr algn="ctr"/>
                      <a:r>
                        <a:rPr lang="en-US" dirty="0"/>
                        <a:t>20</a:t>
                      </a:r>
                    </a:p>
                  </a:txBody>
                  <a:tcPr/>
                </a:tc>
                <a:tc>
                  <a:txBody>
                    <a:bodyPr/>
                    <a:lstStyle/>
                    <a:p>
                      <a:pPr algn="ctr"/>
                      <a:r>
                        <a:rPr lang="en-US" dirty="0"/>
                        <a:t>15</a:t>
                      </a:r>
                    </a:p>
                  </a:txBody>
                  <a:tcPr/>
                </a:tc>
                <a:tc>
                  <a:txBody>
                    <a:bodyPr/>
                    <a:lstStyle/>
                    <a:p>
                      <a:pPr algn="ctr"/>
                      <a:r>
                        <a:rPr lang="en-US" dirty="0"/>
                        <a:t>T1 (M1)</a:t>
                      </a:r>
                    </a:p>
                  </a:txBody>
                  <a:tcPr/>
                </a:tc>
                <a:extLst>
                  <a:ext uri="{0D108BD9-81ED-4DB2-BD59-A6C34878D82A}">
                    <a16:rowId xmlns:a16="http://schemas.microsoft.com/office/drawing/2014/main" val="471640923"/>
                  </a:ext>
                </a:extLst>
              </a:tr>
              <a:tr h="370840">
                <a:tc>
                  <a:txBody>
                    <a:bodyPr/>
                    <a:lstStyle/>
                    <a:p>
                      <a:pPr algn="ctr"/>
                      <a:r>
                        <a:rPr lang="en-US" b="1" dirty="0"/>
                        <a:t>T4</a:t>
                      </a:r>
                    </a:p>
                  </a:txBody>
                  <a:tcPr/>
                </a:tc>
                <a:tc>
                  <a:txBody>
                    <a:bodyPr/>
                    <a:lstStyle/>
                    <a:p>
                      <a:pPr algn="ctr"/>
                      <a:r>
                        <a:rPr lang="en-US" dirty="0"/>
                        <a:t>5</a:t>
                      </a:r>
                    </a:p>
                  </a:txBody>
                  <a:tcPr/>
                </a:tc>
                <a:tc>
                  <a:txBody>
                    <a:bodyPr/>
                    <a:lstStyle/>
                    <a:p>
                      <a:pPr algn="ctr"/>
                      <a:r>
                        <a:rPr lang="en-US" dirty="0"/>
                        <a:t>10</a:t>
                      </a:r>
                    </a:p>
                  </a:txBody>
                  <a:tcPr/>
                </a:tc>
                <a:tc>
                  <a:txBody>
                    <a:bodyPr/>
                    <a:lstStyle/>
                    <a:p>
                      <a:pPr algn="ctr"/>
                      <a:endParaRPr lang="en-US" dirty="0"/>
                    </a:p>
                  </a:txBody>
                  <a:tcPr/>
                </a:tc>
                <a:extLst>
                  <a:ext uri="{0D108BD9-81ED-4DB2-BD59-A6C34878D82A}">
                    <a16:rowId xmlns:a16="http://schemas.microsoft.com/office/drawing/2014/main" val="4205744010"/>
                  </a:ext>
                </a:extLst>
              </a:tr>
              <a:tr h="370840">
                <a:tc>
                  <a:txBody>
                    <a:bodyPr/>
                    <a:lstStyle/>
                    <a:p>
                      <a:pPr algn="ctr"/>
                      <a:r>
                        <a:rPr lang="en-US" b="1" dirty="0"/>
                        <a:t>T5</a:t>
                      </a:r>
                    </a:p>
                  </a:txBody>
                  <a:tcPr/>
                </a:tc>
                <a:tc>
                  <a:txBody>
                    <a:bodyPr/>
                    <a:lstStyle/>
                    <a:p>
                      <a:pPr algn="ctr"/>
                      <a:r>
                        <a:rPr lang="en-US" dirty="0"/>
                        <a:t>5</a:t>
                      </a:r>
                    </a:p>
                  </a:txBody>
                  <a:tcPr/>
                </a:tc>
                <a:tc>
                  <a:txBody>
                    <a:bodyPr/>
                    <a:lstStyle/>
                    <a:p>
                      <a:pPr algn="ctr"/>
                      <a:r>
                        <a:rPr lang="en-US" dirty="0"/>
                        <a:t>10</a:t>
                      </a:r>
                    </a:p>
                  </a:txBody>
                  <a:tcPr/>
                </a:tc>
                <a:tc>
                  <a:txBody>
                    <a:bodyPr/>
                    <a:lstStyle/>
                    <a:p>
                      <a:pPr algn="ctr"/>
                      <a:r>
                        <a:rPr lang="en-US" dirty="0"/>
                        <a:t>T2,</a:t>
                      </a:r>
                      <a:r>
                        <a:rPr lang="en-US" baseline="0" dirty="0"/>
                        <a:t> T4 (M3)</a:t>
                      </a:r>
                      <a:endParaRPr lang="en-US" dirty="0"/>
                    </a:p>
                  </a:txBody>
                  <a:tcPr/>
                </a:tc>
                <a:extLst>
                  <a:ext uri="{0D108BD9-81ED-4DB2-BD59-A6C34878D82A}">
                    <a16:rowId xmlns:a16="http://schemas.microsoft.com/office/drawing/2014/main" val="1029553468"/>
                  </a:ext>
                </a:extLst>
              </a:tr>
              <a:tr h="370840">
                <a:tc>
                  <a:txBody>
                    <a:bodyPr/>
                    <a:lstStyle/>
                    <a:p>
                      <a:pPr algn="ctr"/>
                      <a:r>
                        <a:rPr lang="en-US" b="1" dirty="0"/>
                        <a:t>T6</a:t>
                      </a:r>
                    </a:p>
                  </a:txBody>
                  <a:tcPr/>
                </a:tc>
                <a:tc>
                  <a:txBody>
                    <a:bodyPr/>
                    <a:lstStyle/>
                    <a:p>
                      <a:pPr algn="ctr"/>
                      <a:r>
                        <a:rPr lang="en-US" dirty="0"/>
                        <a:t>10</a:t>
                      </a:r>
                    </a:p>
                  </a:txBody>
                  <a:tcPr/>
                </a:tc>
                <a:tc>
                  <a:txBody>
                    <a:bodyPr/>
                    <a:lstStyle/>
                    <a:p>
                      <a:pPr algn="ctr"/>
                      <a:r>
                        <a:rPr lang="en-US" dirty="0"/>
                        <a:t>5</a:t>
                      </a:r>
                    </a:p>
                  </a:txBody>
                  <a:tcPr/>
                </a:tc>
                <a:tc>
                  <a:txBody>
                    <a:bodyPr/>
                    <a:lstStyle/>
                    <a:p>
                      <a:pPr algn="ctr"/>
                      <a:r>
                        <a:rPr lang="en-US" dirty="0"/>
                        <a:t>T1, T2</a:t>
                      </a:r>
                      <a:r>
                        <a:rPr lang="en-US" baseline="0" dirty="0"/>
                        <a:t> (M4)</a:t>
                      </a:r>
                      <a:endParaRPr lang="en-US" dirty="0"/>
                    </a:p>
                  </a:txBody>
                  <a:tcPr/>
                </a:tc>
                <a:extLst>
                  <a:ext uri="{0D108BD9-81ED-4DB2-BD59-A6C34878D82A}">
                    <a16:rowId xmlns:a16="http://schemas.microsoft.com/office/drawing/2014/main" val="2153106821"/>
                  </a:ext>
                </a:extLst>
              </a:tr>
              <a:tr h="370840">
                <a:tc>
                  <a:txBody>
                    <a:bodyPr/>
                    <a:lstStyle/>
                    <a:p>
                      <a:pPr algn="ctr"/>
                      <a:r>
                        <a:rPr lang="en-US" b="1" dirty="0"/>
                        <a:t>T7</a:t>
                      </a:r>
                    </a:p>
                  </a:txBody>
                  <a:tcPr/>
                </a:tc>
                <a:tc>
                  <a:txBody>
                    <a:bodyPr/>
                    <a:lstStyle/>
                    <a:p>
                      <a:pPr algn="ctr"/>
                      <a:r>
                        <a:rPr lang="en-US" dirty="0"/>
                        <a:t>25</a:t>
                      </a:r>
                    </a:p>
                  </a:txBody>
                  <a:tcPr/>
                </a:tc>
                <a:tc>
                  <a:txBody>
                    <a:bodyPr/>
                    <a:lstStyle/>
                    <a:p>
                      <a:pPr algn="ctr"/>
                      <a:r>
                        <a:rPr lang="en-US" dirty="0"/>
                        <a:t>20</a:t>
                      </a:r>
                    </a:p>
                  </a:txBody>
                  <a:tcPr/>
                </a:tc>
                <a:tc>
                  <a:txBody>
                    <a:bodyPr/>
                    <a:lstStyle/>
                    <a:p>
                      <a:pPr algn="ctr"/>
                      <a:r>
                        <a:rPr lang="en-US" dirty="0"/>
                        <a:t>T1 (M1)</a:t>
                      </a:r>
                    </a:p>
                  </a:txBody>
                  <a:tcPr/>
                </a:tc>
                <a:extLst>
                  <a:ext uri="{0D108BD9-81ED-4DB2-BD59-A6C34878D82A}">
                    <a16:rowId xmlns:a16="http://schemas.microsoft.com/office/drawing/2014/main" val="2962047622"/>
                  </a:ext>
                </a:extLst>
              </a:tr>
              <a:tr h="370840">
                <a:tc>
                  <a:txBody>
                    <a:bodyPr/>
                    <a:lstStyle/>
                    <a:p>
                      <a:pPr algn="ctr"/>
                      <a:r>
                        <a:rPr lang="en-US" b="1" dirty="0"/>
                        <a:t>T8</a:t>
                      </a:r>
                    </a:p>
                  </a:txBody>
                  <a:tcPr/>
                </a:tc>
                <a:tc>
                  <a:txBody>
                    <a:bodyPr/>
                    <a:lstStyle/>
                    <a:p>
                      <a:pPr algn="ctr"/>
                      <a:r>
                        <a:rPr lang="en-US" dirty="0"/>
                        <a:t>75</a:t>
                      </a:r>
                    </a:p>
                  </a:txBody>
                  <a:tcPr/>
                </a:tc>
                <a:tc>
                  <a:txBody>
                    <a:bodyPr/>
                    <a:lstStyle/>
                    <a:p>
                      <a:pPr algn="ctr"/>
                      <a:r>
                        <a:rPr lang="en-US" dirty="0"/>
                        <a:t>25</a:t>
                      </a:r>
                    </a:p>
                  </a:txBody>
                  <a:tcPr/>
                </a:tc>
                <a:tc>
                  <a:txBody>
                    <a:bodyPr/>
                    <a:lstStyle/>
                    <a:p>
                      <a:pPr algn="ctr"/>
                      <a:r>
                        <a:rPr lang="en-US" dirty="0"/>
                        <a:t>T4 (M2)</a:t>
                      </a:r>
                    </a:p>
                  </a:txBody>
                  <a:tcPr/>
                </a:tc>
                <a:extLst>
                  <a:ext uri="{0D108BD9-81ED-4DB2-BD59-A6C34878D82A}">
                    <a16:rowId xmlns:a16="http://schemas.microsoft.com/office/drawing/2014/main" val="1957960546"/>
                  </a:ext>
                </a:extLst>
              </a:tr>
              <a:tr h="370840">
                <a:tc>
                  <a:txBody>
                    <a:bodyPr/>
                    <a:lstStyle/>
                    <a:p>
                      <a:pPr algn="ctr"/>
                      <a:r>
                        <a:rPr lang="en-US" b="1" dirty="0"/>
                        <a:t>T9</a:t>
                      </a:r>
                    </a:p>
                  </a:txBody>
                  <a:tcPr/>
                </a:tc>
                <a:tc>
                  <a:txBody>
                    <a:bodyPr/>
                    <a:lstStyle/>
                    <a:p>
                      <a:pPr algn="ctr"/>
                      <a:r>
                        <a:rPr lang="en-US" dirty="0"/>
                        <a:t>10</a:t>
                      </a:r>
                    </a:p>
                  </a:txBody>
                  <a:tcPr/>
                </a:tc>
                <a:tc>
                  <a:txBody>
                    <a:bodyPr/>
                    <a:lstStyle/>
                    <a:p>
                      <a:pPr algn="ctr"/>
                      <a:r>
                        <a:rPr lang="en-US" dirty="0"/>
                        <a:t>15</a:t>
                      </a:r>
                    </a:p>
                  </a:txBody>
                  <a:tcPr/>
                </a:tc>
                <a:tc>
                  <a:txBody>
                    <a:bodyPr/>
                    <a:lstStyle/>
                    <a:p>
                      <a:pPr algn="ctr"/>
                      <a:r>
                        <a:rPr lang="en-US" dirty="0"/>
                        <a:t>T3, T6 (M5)</a:t>
                      </a:r>
                    </a:p>
                  </a:txBody>
                  <a:tcPr/>
                </a:tc>
                <a:extLst>
                  <a:ext uri="{0D108BD9-81ED-4DB2-BD59-A6C34878D82A}">
                    <a16:rowId xmlns:a16="http://schemas.microsoft.com/office/drawing/2014/main" val="1852050194"/>
                  </a:ext>
                </a:extLst>
              </a:tr>
              <a:tr h="370840">
                <a:tc>
                  <a:txBody>
                    <a:bodyPr/>
                    <a:lstStyle/>
                    <a:p>
                      <a:pPr algn="ctr"/>
                      <a:r>
                        <a:rPr lang="en-US" b="1" dirty="0"/>
                        <a:t>T10</a:t>
                      </a:r>
                    </a:p>
                  </a:txBody>
                  <a:tcPr/>
                </a:tc>
                <a:tc>
                  <a:txBody>
                    <a:bodyPr/>
                    <a:lstStyle/>
                    <a:p>
                      <a:pPr algn="ctr"/>
                      <a:r>
                        <a:rPr lang="en-US" dirty="0"/>
                        <a:t>20</a:t>
                      </a:r>
                    </a:p>
                  </a:txBody>
                  <a:tcPr/>
                </a:tc>
                <a:tc>
                  <a:txBody>
                    <a:bodyPr/>
                    <a:lstStyle/>
                    <a:p>
                      <a:pPr algn="ctr"/>
                      <a:r>
                        <a:rPr lang="en-US" dirty="0"/>
                        <a:t>15</a:t>
                      </a:r>
                    </a:p>
                  </a:txBody>
                  <a:tcPr/>
                </a:tc>
                <a:tc>
                  <a:txBody>
                    <a:bodyPr/>
                    <a:lstStyle/>
                    <a:p>
                      <a:pPr algn="ctr"/>
                      <a:r>
                        <a:rPr lang="en-US" dirty="0"/>
                        <a:t>T7, T8 (M6)</a:t>
                      </a:r>
                    </a:p>
                  </a:txBody>
                  <a:tcPr/>
                </a:tc>
                <a:extLst>
                  <a:ext uri="{0D108BD9-81ED-4DB2-BD59-A6C34878D82A}">
                    <a16:rowId xmlns:a16="http://schemas.microsoft.com/office/drawing/2014/main" val="1791418592"/>
                  </a:ext>
                </a:extLst>
              </a:tr>
              <a:tr h="370840">
                <a:tc>
                  <a:txBody>
                    <a:bodyPr/>
                    <a:lstStyle/>
                    <a:p>
                      <a:pPr algn="ctr"/>
                      <a:r>
                        <a:rPr lang="en-US" b="1" dirty="0"/>
                        <a:t>T11</a:t>
                      </a:r>
                    </a:p>
                  </a:txBody>
                  <a:tcPr/>
                </a:tc>
                <a:tc>
                  <a:txBody>
                    <a:bodyPr/>
                    <a:lstStyle/>
                    <a:p>
                      <a:pPr algn="ctr"/>
                      <a:r>
                        <a:rPr lang="en-US" dirty="0"/>
                        <a:t>10</a:t>
                      </a:r>
                    </a:p>
                  </a:txBody>
                  <a:tcPr/>
                </a:tc>
                <a:tc>
                  <a:txBody>
                    <a:bodyPr/>
                    <a:lstStyle/>
                    <a:p>
                      <a:pPr algn="ctr"/>
                      <a:r>
                        <a:rPr lang="en-US" dirty="0"/>
                        <a:t>10</a:t>
                      </a:r>
                    </a:p>
                  </a:txBody>
                  <a:tcPr/>
                </a:tc>
                <a:tc>
                  <a:txBody>
                    <a:bodyPr/>
                    <a:lstStyle/>
                    <a:p>
                      <a:pPr algn="ctr"/>
                      <a:r>
                        <a:rPr lang="en-US" dirty="0"/>
                        <a:t>T9 (M7)</a:t>
                      </a:r>
                    </a:p>
                  </a:txBody>
                  <a:tcPr/>
                </a:tc>
                <a:extLst>
                  <a:ext uri="{0D108BD9-81ED-4DB2-BD59-A6C34878D82A}">
                    <a16:rowId xmlns:a16="http://schemas.microsoft.com/office/drawing/2014/main" val="2792733295"/>
                  </a:ext>
                </a:extLst>
              </a:tr>
              <a:tr h="370840">
                <a:tc>
                  <a:txBody>
                    <a:bodyPr/>
                    <a:lstStyle/>
                    <a:p>
                      <a:pPr algn="ctr"/>
                      <a:r>
                        <a:rPr lang="en-US" b="1" dirty="0"/>
                        <a:t>T12</a:t>
                      </a:r>
                    </a:p>
                  </a:txBody>
                  <a:tcPr/>
                </a:tc>
                <a:tc>
                  <a:txBody>
                    <a:bodyPr/>
                    <a:lstStyle/>
                    <a:p>
                      <a:pPr algn="ctr"/>
                      <a:r>
                        <a:rPr lang="en-US" dirty="0"/>
                        <a:t>20</a:t>
                      </a:r>
                    </a:p>
                  </a:txBody>
                  <a:tcPr/>
                </a:tc>
                <a:tc>
                  <a:txBody>
                    <a:bodyPr/>
                    <a:lstStyle/>
                    <a:p>
                      <a:pPr algn="ctr"/>
                      <a:r>
                        <a:rPr lang="en-US" dirty="0"/>
                        <a:t>10</a:t>
                      </a:r>
                    </a:p>
                  </a:txBody>
                  <a:tcPr/>
                </a:tc>
                <a:tc>
                  <a:txBody>
                    <a:bodyPr/>
                    <a:lstStyle/>
                    <a:p>
                      <a:pPr algn="ctr"/>
                      <a:r>
                        <a:rPr lang="en-US" dirty="0"/>
                        <a:t>T10, T11 (M8)</a:t>
                      </a:r>
                    </a:p>
                  </a:txBody>
                  <a:tcPr/>
                </a:tc>
                <a:extLst>
                  <a:ext uri="{0D108BD9-81ED-4DB2-BD59-A6C34878D82A}">
                    <a16:rowId xmlns:a16="http://schemas.microsoft.com/office/drawing/2014/main" val="639584597"/>
                  </a:ext>
                </a:extLst>
              </a:tr>
            </a:tbl>
          </a:graphicData>
        </a:graphic>
      </p:graphicFrame>
    </p:spTree>
    <p:extLst>
      <p:ext uri="{BB962C8B-B14F-4D97-AF65-F5344CB8AC3E}">
        <p14:creationId xmlns:p14="http://schemas.microsoft.com/office/powerpoint/2010/main" val="199569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Gantt charts</a:t>
            </a:r>
          </a:p>
        </p:txBody>
      </p:sp>
      <p:sp>
        <p:nvSpPr>
          <p:cNvPr id="3" name="Content Placeholder 2"/>
          <p:cNvSpPr>
            <a:spLocks noGrp="1"/>
          </p:cNvSpPr>
          <p:nvPr>
            <p:ph idx="1"/>
          </p:nvPr>
        </p:nvSpPr>
        <p:spPr>
          <a:xfrm>
            <a:off x="609600" y="1775192"/>
            <a:ext cx="5334000" cy="4778008"/>
          </a:xfrm>
        </p:spPr>
        <p:txBody>
          <a:bodyPr>
            <a:normAutofit fontScale="85000" lnSpcReduction="10000"/>
          </a:bodyPr>
          <a:lstStyle/>
          <a:p>
            <a:r>
              <a:rPr lang="en-US" dirty="0"/>
              <a:t>Gantt charts show the same information, but in a much clearer way</a:t>
            </a:r>
          </a:p>
          <a:p>
            <a:pPr lvl="1"/>
            <a:r>
              <a:rPr lang="en-US" dirty="0"/>
              <a:t>Bars shows the length of each task</a:t>
            </a:r>
          </a:p>
          <a:p>
            <a:pPr lvl="1"/>
            <a:r>
              <a:rPr lang="en-US" dirty="0"/>
              <a:t>Dependencies are shown by the starting point of each task</a:t>
            </a:r>
          </a:p>
          <a:p>
            <a:r>
              <a:rPr lang="en-US" dirty="0"/>
              <a:t>Recall that you made a Gantt chart for Project 2</a:t>
            </a:r>
          </a:p>
          <a:p>
            <a:r>
              <a:rPr lang="en-US" dirty="0"/>
              <a:t>For it, you needed to break down your product into tasks and figure out which tasks are dependent on which</a:t>
            </a:r>
          </a:p>
        </p:txBody>
      </p:sp>
      <p:pic>
        <p:nvPicPr>
          <p:cNvPr id="4" name="Picture 3"/>
          <p:cNvPicPr>
            <a:picLocks noChangeAspect="1"/>
          </p:cNvPicPr>
          <p:nvPr/>
        </p:nvPicPr>
        <p:blipFill>
          <a:blip r:embed="rId2"/>
          <a:stretch>
            <a:fillRect/>
          </a:stretch>
        </p:blipFill>
        <p:spPr>
          <a:xfrm>
            <a:off x="6096000" y="1739872"/>
            <a:ext cx="5988153" cy="4956392"/>
          </a:xfrm>
          <a:prstGeom prst="rect">
            <a:avLst/>
          </a:prstGeom>
        </p:spPr>
      </p:pic>
    </p:spTree>
    <p:extLst>
      <p:ext uri="{BB962C8B-B14F-4D97-AF65-F5344CB8AC3E}">
        <p14:creationId xmlns:p14="http://schemas.microsoft.com/office/powerpoint/2010/main" val="353840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A0DB-85F1-402A-81DF-E610BC795B76}"/>
              </a:ext>
            </a:extLst>
          </p:cNvPr>
          <p:cNvSpPr>
            <a:spLocks noGrp="1"/>
          </p:cNvSpPr>
          <p:nvPr>
            <p:ph type="title"/>
          </p:nvPr>
        </p:nvSpPr>
        <p:spPr/>
        <p:txBody>
          <a:bodyPr/>
          <a:lstStyle/>
          <a:p>
            <a:r>
              <a:rPr lang="en-US" dirty="0"/>
              <a:t>Detailed Design</a:t>
            </a:r>
          </a:p>
        </p:txBody>
      </p:sp>
      <p:sp>
        <p:nvSpPr>
          <p:cNvPr id="3" name="Text Placeholder 2">
            <a:extLst>
              <a:ext uri="{FF2B5EF4-FFF2-40B4-BE49-F238E27FC236}">
                <a16:creationId xmlns:a16="http://schemas.microsoft.com/office/drawing/2014/main" id="{555CB76A-20BB-446D-95FD-66B5ECC189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6410055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AD54FE-A70D-4820-8413-C2EBD82B62D3}"/>
              </a:ext>
            </a:extLst>
          </p:cNvPr>
          <p:cNvPicPr>
            <a:picLocks noChangeAspect="1"/>
          </p:cNvPicPr>
          <p:nvPr/>
        </p:nvPicPr>
        <p:blipFill>
          <a:blip r:embed="rId2"/>
          <a:stretch>
            <a:fillRect/>
          </a:stretch>
        </p:blipFill>
        <p:spPr>
          <a:xfrm>
            <a:off x="6858000" y="3053751"/>
            <a:ext cx="5103363" cy="2737449"/>
          </a:xfrm>
          <a:prstGeom prst="rect">
            <a:avLst/>
          </a:prstGeom>
        </p:spPr>
      </p:pic>
      <p:sp>
        <p:nvSpPr>
          <p:cNvPr id="2" name="Title 1">
            <a:extLst>
              <a:ext uri="{FF2B5EF4-FFF2-40B4-BE49-F238E27FC236}">
                <a16:creationId xmlns:a16="http://schemas.microsoft.com/office/drawing/2014/main" id="{CBB9A29B-FCD5-40DA-86B2-34FC81C919B5}"/>
              </a:ext>
            </a:extLst>
          </p:cNvPr>
          <p:cNvSpPr>
            <a:spLocks noGrp="1"/>
          </p:cNvSpPr>
          <p:nvPr>
            <p:ph type="title"/>
          </p:nvPr>
        </p:nvSpPr>
        <p:spPr/>
        <p:txBody>
          <a:bodyPr/>
          <a:lstStyle/>
          <a:p>
            <a:r>
              <a:rPr lang="en-US" dirty="0"/>
              <a:t>More depth on class diagrams</a:t>
            </a:r>
          </a:p>
        </p:txBody>
      </p:sp>
      <p:sp>
        <p:nvSpPr>
          <p:cNvPr id="3" name="Content Placeholder 2">
            <a:extLst>
              <a:ext uri="{FF2B5EF4-FFF2-40B4-BE49-F238E27FC236}">
                <a16:creationId xmlns:a16="http://schemas.microsoft.com/office/drawing/2014/main" id="{D7CE4852-05F5-4F58-A408-7F051485A9E2}"/>
              </a:ext>
            </a:extLst>
          </p:cNvPr>
          <p:cNvSpPr>
            <a:spLocks noGrp="1"/>
          </p:cNvSpPr>
          <p:nvPr>
            <p:ph idx="1"/>
          </p:nvPr>
        </p:nvSpPr>
        <p:spPr>
          <a:xfrm>
            <a:off x="381000" y="1775192"/>
            <a:ext cx="6705600" cy="4625609"/>
          </a:xfrm>
        </p:spPr>
        <p:txBody>
          <a:bodyPr>
            <a:normAutofit fontScale="62500" lnSpcReduction="20000"/>
          </a:bodyPr>
          <a:lstStyle/>
          <a:p>
            <a:r>
              <a:rPr lang="en-US" b="1" dirty="0"/>
              <a:t>Class diagrams</a:t>
            </a:r>
            <a:r>
              <a:rPr lang="en-US" dirty="0"/>
              <a:t> are made up of </a:t>
            </a:r>
            <a:r>
              <a:rPr lang="en-US" b="1" dirty="0"/>
              <a:t>class symbols</a:t>
            </a:r>
            <a:r>
              <a:rPr lang="en-US" dirty="0"/>
              <a:t> (rectangles)</a:t>
            </a:r>
          </a:p>
          <a:p>
            <a:r>
              <a:rPr lang="en-US" dirty="0"/>
              <a:t>These class symbols contain one or more </a:t>
            </a:r>
            <a:r>
              <a:rPr lang="en-US" b="1" dirty="0"/>
              <a:t>compartments</a:t>
            </a:r>
          </a:p>
          <a:p>
            <a:r>
              <a:rPr lang="en-US" dirty="0"/>
              <a:t>The top compartment has the class name</a:t>
            </a:r>
          </a:p>
          <a:p>
            <a:r>
              <a:rPr lang="en-US" dirty="0"/>
              <a:t>A second, optional compartment often contains attributes (called member variables in Java classes)</a:t>
            </a:r>
          </a:p>
          <a:p>
            <a:pPr lvl="1"/>
            <a:r>
              <a:rPr lang="en-US" dirty="0"/>
              <a:t>Often followed by a colon with the type</a:t>
            </a:r>
          </a:p>
          <a:p>
            <a:r>
              <a:rPr lang="en-US" dirty="0"/>
              <a:t>A third, optional compartment often contains operations (called methods in Java classes)</a:t>
            </a:r>
          </a:p>
          <a:p>
            <a:pPr lvl="1"/>
            <a:r>
              <a:rPr lang="en-US" dirty="0"/>
              <a:t>Sometimes followed by parameter and return types</a:t>
            </a:r>
          </a:p>
          <a:p>
            <a:r>
              <a:rPr lang="en-US" dirty="0"/>
              <a:t>Visibility modifiers can be marked:</a:t>
            </a:r>
          </a:p>
          <a:p>
            <a:pPr lvl="1"/>
            <a:r>
              <a:rPr lang="en-US" b="1" dirty="0"/>
              <a:t>+</a:t>
            </a:r>
            <a:r>
              <a:rPr lang="en-US" dirty="0"/>
              <a:t> for public</a:t>
            </a:r>
          </a:p>
          <a:p>
            <a:pPr lvl="1"/>
            <a:r>
              <a:rPr lang="en-US" b="1" dirty="0"/>
              <a:t>#</a:t>
            </a:r>
            <a:r>
              <a:rPr lang="en-US" dirty="0"/>
              <a:t> for protected</a:t>
            </a:r>
          </a:p>
          <a:p>
            <a:pPr lvl="1"/>
            <a:r>
              <a:rPr lang="en-US" b="1" dirty="0"/>
              <a:t>~</a:t>
            </a:r>
            <a:r>
              <a:rPr lang="en-US" dirty="0"/>
              <a:t> for package</a:t>
            </a:r>
          </a:p>
          <a:p>
            <a:pPr lvl="1"/>
            <a:r>
              <a:rPr lang="en-US" b="1" dirty="0"/>
              <a:t>-</a:t>
            </a:r>
            <a:r>
              <a:rPr lang="en-US" dirty="0"/>
              <a:t> for private</a:t>
            </a:r>
          </a:p>
          <a:p>
            <a:r>
              <a:rPr lang="en-US" dirty="0"/>
              <a:t>Only important attributes and operations need to be specified</a:t>
            </a:r>
          </a:p>
          <a:p>
            <a:pPr lvl="1"/>
            <a:r>
              <a:rPr lang="en-US" dirty="0"/>
              <a:t>Classes might contain others that aren't shown</a:t>
            </a:r>
          </a:p>
        </p:txBody>
      </p:sp>
    </p:spTree>
    <p:extLst>
      <p:ext uri="{BB962C8B-B14F-4D97-AF65-F5344CB8AC3E}">
        <p14:creationId xmlns:p14="http://schemas.microsoft.com/office/powerpoint/2010/main" val="43022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31300A-0074-47FA-A967-665C811EB998}"/>
              </a:ext>
            </a:extLst>
          </p:cNvPr>
          <p:cNvPicPr>
            <a:picLocks noChangeAspect="1"/>
          </p:cNvPicPr>
          <p:nvPr/>
        </p:nvPicPr>
        <p:blipFill>
          <a:blip r:embed="rId2"/>
          <a:stretch>
            <a:fillRect/>
          </a:stretch>
        </p:blipFill>
        <p:spPr>
          <a:xfrm>
            <a:off x="2990850" y="4114800"/>
            <a:ext cx="6210300" cy="2542131"/>
          </a:xfrm>
          <a:prstGeom prst="rect">
            <a:avLst/>
          </a:prstGeom>
        </p:spPr>
      </p:pic>
      <p:sp>
        <p:nvSpPr>
          <p:cNvPr id="2" name="Title 1">
            <a:extLst>
              <a:ext uri="{FF2B5EF4-FFF2-40B4-BE49-F238E27FC236}">
                <a16:creationId xmlns:a16="http://schemas.microsoft.com/office/drawing/2014/main" id="{882C44A7-B7F2-4471-8DBF-569DC4E61326}"/>
              </a:ext>
            </a:extLst>
          </p:cNvPr>
          <p:cNvSpPr>
            <a:spLocks noGrp="1"/>
          </p:cNvSpPr>
          <p:nvPr>
            <p:ph type="title"/>
          </p:nvPr>
        </p:nvSpPr>
        <p:spPr/>
        <p:txBody>
          <a:bodyPr/>
          <a:lstStyle/>
          <a:p>
            <a:r>
              <a:rPr lang="en-US" dirty="0"/>
              <a:t>Inheritance and interfaces in class diagrams</a:t>
            </a:r>
          </a:p>
        </p:txBody>
      </p:sp>
      <p:sp>
        <p:nvSpPr>
          <p:cNvPr id="3" name="Content Placeholder 2">
            <a:extLst>
              <a:ext uri="{FF2B5EF4-FFF2-40B4-BE49-F238E27FC236}">
                <a16:creationId xmlns:a16="http://schemas.microsoft.com/office/drawing/2014/main" id="{8F0A7B81-1A7B-4080-B2B8-735A5990CB48}"/>
              </a:ext>
            </a:extLst>
          </p:cNvPr>
          <p:cNvSpPr>
            <a:spLocks noGrp="1"/>
          </p:cNvSpPr>
          <p:nvPr>
            <p:ph idx="1"/>
          </p:nvPr>
        </p:nvSpPr>
        <p:spPr>
          <a:xfrm>
            <a:off x="609600" y="1775193"/>
            <a:ext cx="11277600" cy="2644407"/>
          </a:xfrm>
        </p:spPr>
        <p:txBody>
          <a:bodyPr>
            <a:normAutofit fontScale="70000" lnSpcReduction="20000"/>
          </a:bodyPr>
          <a:lstStyle/>
          <a:p>
            <a:r>
              <a:rPr lang="en-US" dirty="0"/>
              <a:t>Inheritance is shown with the </a:t>
            </a:r>
            <a:r>
              <a:rPr lang="en-US" b="1" dirty="0"/>
              <a:t>generalization</a:t>
            </a:r>
            <a:r>
              <a:rPr lang="en-US" dirty="0"/>
              <a:t> connector</a:t>
            </a:r>
          </a:p>
          <a:p>
            <a:pPr lvl="1"/>
            <a:r>
              <a:rPr lang="en-US" dirty="0"/>
              <a:t>A solid line from the child class to a solid triangle connected to the parent class</a:t>
            </a:r>
          </a:p>
          <a:p>
            <a:pPr lvl="1"/>
            <a:r>
              <a:rPr lang="en-US" dirty="0"/>
              <a:t>Confusingly, this means that children classes point at their parent classes</a:t>
            </a:r>
          </a:p>
          <a:p>
            <a:r>
              <a:rPr lang="en-US" dirty="0"/>
              <a:t>Interfaces look like classes but are marked with </a:t>
            </a:r>
            <a:r>
              <a:rPr lang="en-US" b="1" dirty="0"/>
              <a:t>«interface»</a:t>
            </a:r>
            <a:r>
              <a:rPr lang="en-US" dirty="0"/>
              <a:t> above the class name</a:t>
            </a:r>
          </a:p>
          <a:p>
            <a:pPr lvl="1"/>
            <a:r>
              <a:rPr lang="en-US" dirty="0"/>
              <a:t>This kind of marking is called a </a:t>
            </a:r>
            <a:r>
              <a:rPr lang="en-US" b="1" dirty="0"/>
              <a:t>stereotype</a:t>
            </a:r>
          </a:p>
          <a:p>
            <a:pPr lvl="1"/>
            <a:r>
              <a:rPr lang="en-US" dirty="0"/>
              <a:t>Stereotypes show extra information that wasn't part of the original UML class diagram specification</a:t>
            </a:r>
          </a:p>
          <a:p>
            <a:r>
              <a:rPr lang="en-US" dirty="0"/>
              <a:t>Classes that implement interfaces have dashed lines leading to a solid triangle connected to the interface</a:t>
            </a:r>
          </a:p>
        </p:txBody>
      </p:sp>
    </p:spTree>
    <p:extLst>
      <p:ext uri="{BB962C8B-B14F-4D97-AF65-F5344CB8AC3E}">
        <p14:creationId xmlns:p14="http://schemas.microsoft.com/office/powerpoint/2010/main" val="2761870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567C01-3B62-4EC6-89E7-B80E6F19C99B}"/>
              </a:ext>
            </a:extLst>
          </p:cNvPr>
          <p:cNvPicPr>
            <a:picLocks noChangeAspect="1"/>
          </p:cNvPicPr>
          <p:nvPr/>
        </p:nvPicPr>
        <p:blipFill>
          <a:blip r:embed="rId2"/>
          <a:stretch>
            <a:fillRect/>
          </a:stretch>
        </p:blipFill>
        <p:spPr>
          <a:xfrm>
            <a:off x="1828800" y="5119810"/>
            <a:ext cx="4343400" cy="1585790"/>
          </a:xfrm>
          <a:prstGeom prst="rect">
            <a:avLst/>
          </a:prstGeom>
        </p:spPr>
      </p:pic>
      <p:pic>
        <p:nvPicPr>
          <p:cNvPr id="4" name="Picture 3">
            <a:extLst>
              <a:ext uri="{FF2B5EF4-FFF2-40B4-BE49-F238E27FC236}">
                <a16:creationId xmlns:a16="http://schemas.microsoft.com/office/drawing/2014/main" id="{3498D95F-0562-47C6-B05C-5CDBBBDA2E6C}"/>
              </a:ext>
            </a:extLst>
          </p:cNvPr>
          <p:cNvPicPr>
            <a:picLocks noChangeAspect="1"/>
          </p:cNvPicPr>
          <p:nvPr/>
        </p:nvPicPr>
        <p:blipFill>
          <a:blip r:embed="rId3"/>
          <a:stretch>
            <a:fillRect/>
          </a:stretch>
        </p:blipFill>
        <p:spPr>
          <a:xfrm>
            <a:off x="7543800" y="1638300"/>
            <a:ext cx="4202702" cy="5067300"/>
          </a:xfrm>
          <a:prstGeom prst="rect">
            <a:avLst/>
          </a:prstGeom>
        </p:spPr>
      </p:pic>
      <p:sp>
        <p:nvSpPr>
          <p:cNvPr id="2" name="Title 1">
            <a:extLst>
              <a:ext uri="{FF2B5EF4-FFF2-40B4-BE49-F238E27FC236}">
                <a16:creationId xmlns:a16="http://schemas.microsoft.com/office/drawing/2014/main" id="{A970EAAA-8648-4110-B62A-E8A552AC3CE2}"/>
              </a:ext>
            </a:extLst>
          </p:cNvPr>
          <p:cNvSpPr>
            <a:spLocks noGrp="1"/>
          </p:cNvSpPr>
          <p:nvPr>
            <p:ph type="title"/>
          </p:nvPr>
        </p:nvSpPr>
        <p:spPr/>
        <p:txBody>
          <a:bodyPr/>
          <a:lstStyle/>
          <a:p>
            <a:r>
              <a:rPr lang="en-US" dirty="0"/>
              <a:t>Other associations</a:t>
            </a:r>
          </a:p>
        </p:txBody>
      </p:sp>
      <p:sp>
        <p:nvSpPr>
          <p:cNvPr id="3" name="Content Placeholder 2">
            <a:extLst>
              <a:ext uri="{FF2B5EF4-FFF2-40B4-BE49-F238E27FC236}">
                <a16:creationId xmlns:a16="http://schemas.microsoft.com/office/drawing/2014/main" id="{1E38A18D-975C-4D33-90EC-F16685E12CB8}"/>
              </a:ext>
            </a:extLst>
          </p:cNvPr>
          <p:cNvSpPr>
            <a:spLocks noGrp="1"/>
          </p:cNvSpPr>
          <p:nvPr>
            <p:ph idx="1"/>
          </p:nvPr>
        </p:nvSpPr>
        <p:spPr>
          <a:xfrm>
            <a:off x="609600" y="1775192"/>
            <a:ext cx="8001000" cy="3192217"/>
          </a:xfrm>
        </p:spPr>
        <p:txBody>
          <a:bodyPr>
            <a:normAutofit fontScale="85000" lnSpcReduction="20000"/>
          </a:bodyPr>
          <a:lstStyle/>
          <a:p>
            <a:r>
              <a:rPr lang="en-US" b="1" dirty="0"/>
              <a:t>Associations</a:t>
            </a:r>
            <a:r>
              <a:rPr lang="en-US" dirty="0"/>
              <a:t> are show with lines between classes</a:t>
            </a:r>
          </a:p>
          <a:p>
            <a:pPr lvl="1"/>
            <a:r>
              <a:rPr lang="en-US" dirty="0"/>
              <a:t>Associations can be labeled to explain them</a:t>
            </a:r>
          </a:p>
          <a:p>
            <a:pPr lvl="1"/>
            <a:r>
              <a:rPr lang="en-US" dirty="0"/>
              <a:t>The lines can be marked with the </a:t>
            </a:r>
            <a:r>
              <a:rPr lang="en-US" b="1" dirty="0"/>
              <a:t>multiplicity</a:t>
            </a:r>
            <a:r>
              <a:rPr lang="en-US" dirty="0"/>
              <a:t>, showing how many of each class can be associated with the other</a:t>
            </a:r>
          </a:p>
          <a:p>
            <a:pPr lvl="1"/>
            <a:r>
              <a:rPr lang="en-US" dirty="0"/>
              <a:t>The multiplicity can be comma separated lists or ranges, and * means zero or more</a:t>
            </a:r>
          </a:p>
          <a:p>
            <a:r>
              <a:rPr lang="en-US" dirty="0"/>
              <a:t>When a class is part of another class, the part is connected by a line and a diamond (the </a:t>
            </a:r>
            <a:r>
              <a:rPr lang="en-US" b="1" dirty="0"/>
              <a:t>aggregation</a:t>
            </a:r>
            <a:r>
              <a:rPr lang="en-US" dirty="0"/>
              <a:t> connection) to the whole</a:t>
            </a:r>
          </a:p>
        </p:txBody>
      </p:sp>
    </p:spTree>
    <p:extLst>
      <p:ext uri="{BB962C8B-B14F-4D97-AF65-F5344CB8AC3E}">
        <p14:creationId xmlns:p14="http://schemas.microsoft.com/office/powerpoint/2010/main" val="149033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FC1C4-2F86-4E8F-81CF-B48A6E4BF618}"/>
              </a:ext>
            </a:extLst>
          </p:cNvPr>
          <p:cNvSpPr>
            <a:spLocks noGrp="1"/>
          </p:cNvSpPr>
          <p:nvPr>
            <p:ph type="title"/>
          </p:nvPr>
        </p:nvSpPr>
        <p:spPr/>
        <p:txBody>
          <a:bodyPr/>
          <a:lstStyle/>
          <a:p>
            <a:r>
              <a:rPr lang="en-US" dirty="0"/>
              <a:t>Physical architecture</a:t>
            </a:r>
          </a:p>
        </p:txBody>
      </p:sp>
      <p:sp>
        <p:nvSpPr>
          <p:cNvPr id="3" name="Content Placeholder 2">
            <a:extLst>
              <a:ext uri="{FF2B5EF4-FFF2-40B4-BE49-F238E27FC236}">
                <a16:creationId xmlns:a16="http://schemas.microsoft.com/office/drawing/2014/main" id="{5C53F4E0-4157-4016-A62F-9C90BE3558A5}"/>
              </a:ext>
            </a:extLst>
          </p:cNvPr>
          <p:cNvSpPr>
            <a:spLocks noGrp="1"/>
          </p:cNvSpPr>
          <p:nvPr>
            <p:ph idx="1"/>
          </p:nvPr>
        </p:nvSpPr>
        <p:spPr/>
        <p:txBody>
          <a:bodyPr>
            <a:normAutofit fontScale="85000" lnSpcReduction="20000"/>
          </a:bodyPr>
          <a:lstStyle/>
          <a:p>
            <a:r>
              <a:rPr lang="en-US" b="1" dirty="0"/>
              <a:t>Physical architecture</a:t>
            </a:r>
            <a:r>
              <a:rPr lang="en-US" dirty="0"/>
              <a:t> is how the program lives in a file system and executes on processors</a:t>
            </a:r>
          </a:p>
          <a:p>
            <a:pPr lvl="1"/>
            <a:r>
              <a:rPr lang="en-US" dirty="0"/>
              <a:t>As opposed to logical architecture, what we considered before</a:t>
            </a:r>
          </a:p>
          <a:p>
            <a:r>
              <a:rPr lang="en-US" dirty="0"/>
              <a:t>Physical architecture can be structured by where it's installed, where it's executed, and where the data it uses is stored</a:t>
            </a:r>
          </a:p>
          <a:p>
            <a:r>
              <a:rPr lang="en-US" dirty="0"/>
              <a:t>The following four categorizations are common:</a:t>
            </a:r>
          </a:p>
          <a:p>
            <a:pPr lvl="1"/>
            <a:r>
              <a:rPr lang="en-US" b="1" dirty="0"/>
              <a:t>Personal:</a:t>
            </a:r>
            <a:r>
              <a:rPr lang="en-US" dirty="0"/>
              <a:t> Software is installed and executed on a user device, where the data is</a:t>
            </a:r>
          </a:p>
          <a:p>
            <a:pPr lvl="1"/>
            <a:r>
              <a:rPr lang="en-US" b="1" dirty="0"/>
              <a:t>Shared:</a:t>
            </a:r>
            <a:r>
              <a:rPr lang="en-US" dirty="0"/>
              <a:t> Software is installed on a shared device and temporarily loaded on the user device where it is executed on user data</a:t>
            </a:r>
          </a:p>
          <a:p>
            <a:pPr lvl="1"/>
            <a:r>
              <a:rPr lang="en-US" b="1" dirty="0"/>
              <a:t>Mainframe:</a:t>
            </a:r>
            <a:r>
              <a:rPr lang="en-US" dirty="0"/>
              <a:t> Software is installed and executed on a shared device accessible from a user device (terminal) using data stored on the shared device</a:t>
            </a:r>
          </a:p>
          <a:p>
            <a:pPr lvl="1"/>
            <a:r>
              <a:rPr lang="en-US" b="1" dirty="0"/>
              <a:t>Cloud:</a:t>
            </a:r>
            <a:r>
              <a:rPr lang="en-US" dirty="0"/>
              <a:t> Software is installed on a shared device and temporarily loaded on the user device where it is executed using data stored on the shared device</a:t>
            </a:r>
          </a:p>
        </p:txBody>
      </p:sp>
    </p:spTree>
    <p:extLst>
      <p:ext uri="{BB962C8B-B14F-4D97-AF65-F5344CB8AC3E}">
        <p14:creationId xmlns:p14="http://schemas.microsoft.com/office/powerpoint/2010/main" val="2133964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lass Diagram Example: GUI">
            <a:extLst>
              <a:ext uri="{FF2B5EF4-FFF2-40B4-BE49-F238E27FC236}">
                <a16:creationId xmlns:a16="http://schemas.microsoft.com/office/drawing/2014/main" id="{C2D6B2D5-C7F4-419F-A93D-C926DD1AE8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950" y="1615241"/>
            <a:ext cx="10706100" cy="50903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B167691-053C-4981-A99A-FA8902D7A319}"/>
              </a:ext>
            </a:extLst>
          </p:cNvPr>
          <p:cNvSpPr>
            <a:spLocks noGrp="1"/>
          </p:cNvSpPr>
          <p:nvPr>
            <p:ph type="title"/>
          </p:nvPr>
        </p:nvSpPr>
        <p:spPr/>
        <p:txBody>
          <a:bodyPr/>
          <a:lstStyle/>
          <a:p>
            <a:r>
              <a:rPr lang="en-US" dirty="0"/>
              <a:t>Complex example</a:t>
            </a:r>
          </a:p>
        </p:txBody>
      </p:sp>
      <p:sp>
        <p:nvSpPr>
          <p:cNvPr id="3" name="Content Placeholder 2">
            <a:extLst>
              <a:ext uri="{FF2B5EF4-FFF2-40B4-BE49-F238E27FC236}">
                <a16:creationId xmlns:a16="http://schemas.microsoft.com/office/drawing/2014/main" id="{5E73A1C9-2657-4CE4-81BF-257CDB4EC7D8}"/>
              </a:ext>
            </a:extLst>
          </p:cNvPr>
          <p:cNvSpPr>
            <a:spLocks noGrp="1"/>
          </p:cNvSpPr>
          <p:nvPr>
            <p:ph idx="1"/>
          </p:nvPr>
        </p:nvSpPr>
        <p:spPr>
          <a:xfrm>
            <a:off x="7848600" y="1742047"/>
            <a:ext cx="3962400" cy="543953"/>
          </a:xfrm>
        </p:spPr>
        <p:txBody>
          <a:bodyPr>
            <a:noAutofit/>
          </a:bodyPr>
          <a:lstStyle/>
          <a:p>
            <a:pPr marL="118872" indent="0">
              <a:buNone/>
            </a:pPr>
            <a:r>
              <a:rPr lang="en-US" sz="2400" dirty="0"/>
              <a:t>From visual-paradigm.com</a:t>
            </a:r>
          </a:p>
        </p:txBody>
      </p:sp>
    </p:spTree>
    <p:extLst>
      <p:ext uri="{BB962C8B-B14F-4D97-AF65-F5344CB8AC3E}">
        <p14:creationId xmlns:p14="http://schemas.microsoft.com/office/powerpoint/2010/main" val="2061895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87CACAF-CEDD-4A9E-BB36-88AA49070C29}"/>
              </a:ext>
            </a:extLst>
          </p:cNvPr>
          <p:cNvSpPr>
            <a:spLocks noGrp="1"/>
          </p:cNvSpPr>
          <p:nvPr>
            <p:ph type="title"/>
          </p:nvPr>
        </p:nvSpPr>
        <p:spPr/>
        <p:txBody>
          <a:bodyPr/>
          <a:lstStyle/>
          <a:p>
            <a:r>
              <a:rPr lang="en-US" dirty="0"/>
              <a:t>Design Patterns</a:t>
            </a:r>
          </a:p>
        </p:txBody>
      </p:sp>
      <p:sp>
        <p:nvSpPr>
          <p:cNvPr id="5" name="Text Placeholder 4">
            <a:extLst>
              <a:ext uri="{FF2B5EF4-FFF2-40B4-BE49-F238E27FC236}">
                <a16:creationId xmlns:a16="http://schemas.microsoft.com/office/drawing/2014/main" id="{CEE399B9-1589-4666-BE24-89498BA0CC0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316120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patterns</a:t>
            </a:r>
          </a:p>
        </p:txBody>
      </p:sp>
      <p:sp>
        <p:nvSpPr>
          <p:cNvPr id="3" name="Content Placeholder 2"/>
          <p:cNvSpPr>
            <a:spLocks noGrp="1"/>
          </p:cNvSpPr>
          <p:nvPr>
            <p:ph idx="1"/>
          </p:nvPr>
        </p:nvSpPr>
        <p:spPr/>
        <p:txBody>
          <a:bodyPr>
            <a:normAutofit fontScale="92500" lnSpcReduction="20000"/>
          </a:bodyPr>
          <a:lstStyle/>
          <a:p>
            <a:r>
              <a:rPr lang="en-US" b="1" dirty="0"/>
              <a:t>Software design patterns</a:t>
            </a:r>
            <a:r>
              <a:rPr lang="en-US" dirty="0"/>
              <a:t> are ways of designing objects that have been used successfully in the past</a:t>
            </a:r>
          </a:p>
          <a:p>
            <a:pPr lvl="1"/>
            <a:r>
              <a:rPr lang="en-US" dirty="0"/>
              <a:t>Think of them as rough blueprints or guidelines</a:t>
            </a:r>
          </a:p>
          <a:p>
            <a:r>
              <a:rPr lang="en-US" dirty="0"/>
              <a:t>Design patterns have four essential elements:</a:t>
            </a:r>
          </a:p>
          <a:p>
            <a:pPr lvl="1"/>
            <a:r>
              <a:rPr lang="en-US" dirty="0"/>
              <a:t>A meaningful name</a:t>
            </a:r>
          </a:p>
          <a:p>
            <a:pPr lvl="1"/>
            <a:r>
              <a:rPr lang="en-US" dirty="0"/>
              <a:t>A description of the problem area that explains when the pattern may be applied</a:t>
            </a:r>
          </a:p>
          <a:p>
            <a:pPr lvl="1"/>
            <a:r>
              <a:rPr lang="en-US" dirty="0"/>
              <a:t>A solution description of the parts of the design, their relationships, and their responsibilities</a:t>
            </a:r>
          </a:p>
          <a:p>
            <a:pPr lvl="1"/>
            <a:r>
              <a:rPr lang="en-US" dirty="0"/>
              <a:t>A statement of the consequences of using the design pattern</a:t>
            </a:r>
          </a:p>
          <a:p>
            <a:r>
              <a:rPr lang="en-US" dirty="0"/>
              <a:t>Patterns are more abstract than code</a:t>
            </a:r>
          </a:p>
        </p:txBody>
      </p:sp>
    </p:spTree>
    <p:extLst>
      <p:ext uri="{BB962C8B-B14F-4D97-AF65-F5344CB8AC3E}">
        <p14:creationId xmlns:p14="http://schemas.microsoft.com/office/powerpoint/2010/main" val="237226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pattern</a:t>
            </a:r>
          </a:p>
        </p:txBody>
      </p:sp>
      <p:sp>
        <p:nvSpPr>
          <p:cNvPr id="3" name="Content Placeholder 2"/>
          <p:cNvSpPr>
            <a:spLocks noGrp="1"/>
          </p:cNvSpPr>
          <p:nvPr>
            <p:ph idx="1"/>
          </p:nvPr>
        </p:nvSpPr>
        <p:spPr>
          <a:xfrm>
            <a:off x="609600" y="1775193"/>
            <a:ext cx="5715000" cy="4701807"/>
          </a:xfrm>
        </p:spPr>
        <p:txBody>
          <a:bodyPr>
            <a:normAutofit fontScale="77500" lnSpcReduction="20000"/>
          </a:bodyPr>
          <a:lstStyle/>
          <a:p>
            <a:r>
              <a:rPr lang="en-US" dirty="0"/>
              <a:t>The </a:t>
            </a:r>
            <a:r>
              <a:rPr lang="en-US" b="1" dirty="0"/>
              <a:t>composite pattern</a:t>
            </a:r>
            <a:r>
              <a:rPr lang="en-US" dirty="0"/>
              <a:t> is useful for part-whole hierarchies of objects</a:t>
            </a:r>
          </a:p>
          <a:p>
            <a:r>
              <a:rPr lang="en-US" dirty="0"/>
              <a:t>A group of objects somewhere in the hierarchy can be treated like a single object</a:t>
            </a:r>
          </a:p>
          <a:p>
            <a:r>
              <a:rPr lang="en-US" dirty="0"/>
              <a:t>The Swing library uses the composite pattern for its graphical components</a:t>
            </a:r>
          </a:p>
          <a:p>
            <a:r>
              <a:rPr lang="en-US" dirty="0"/>
              <a:t>Problems the composite pattern solves:</a:t>
            </a:r>
          </a:p>
          <a:p>
            <a:pPr lvl="1"/>
            <a:r>
              <a:rPr lang="en-US" dirty="0"/>
              <a:t>Representing a part-whole hierarchy so that clients can treat parts and wholes the same</a:t>
            </a:r>
          </a:p>
          <a:p>
            <a:pPr lvl="1"/>
            <a:r>
              <a:rPr lang="en-US" dirty="0"/>
              <a:t>Representing a part-whole hierarchy as a tree</a:t>
            </a:r>
          </a:p>
        </p:txBody>
      </p:sp>
      <p:pic>
        <p:nvPicPr>
          <p:cNvPr id="1026" name="Picture 2" descr="https://upload.wikimedia.org/wikipedia/commons/thumb/5/5a/Composite_UML_class_diagram_%28fixed%29.svg/1920px-Composite_UML_class_diagram_%28fixed%29.svg.png">
            <a:extLst>
              <a:ext uri="{FF2B5EF4-FFF2-40B4-BE49-F238E27FC236}">
                <a16:creationId xmlns:a16="http://schemas.microsoft.com/office/drawing/2014/main" id="{171F0851-5CAE-4AAE-9DF9-354F258DCC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0933" y="2163635"/>
            <a:ext cx="6077267" cy="3924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2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Command pattern</a:t>
            </a:r>
          </a:p>
        </p:txBody>
      </p:sp>
      <p:sp>
        <p:nvSpPr>
          <p:cNvPr id="3" name="Content Placeholder 2"/>
          <p:cNvSpPr>
            <a:spLocks noGrp="1"/>
          </p:cNvSpPr>
          <p:nvPr>
            <p:ph idx="1"/>
          </p:nvPr>
        </p:nvSpPr>
        <p:spPr>
          <a:xfrm>
            <a:off x="609600" y="1775193"/>
            <a:ext cx="5562600" cy="4701807"/>
          </a:xfrm>
        </p:spPr>
        <p:txBody>
          <a:bodyPr>
            <a:normAutofit fontScale="92500" lnSpcReduction="20000"/>
          </a:bodyPr>
          <a:lstStyle/>
          <a:p>
            <a:r>
              <a:rPr lang="en-US" dirty="0"/>
              <a:t>The </a:t>
            </a:r>
            <a:r>
              <a:rPr lang="en-US" b="1" dirty="0"/>
              <a:t>command pattern</a:t>
            </a:r>
            <a:r>
              <a:rPr lang="en-US" dirty="0"/>
              <a:t> is useful for encapsulating an action in an object</a:t>
            </a:r>
          </a:p>
          <a:p>
            <a:r>
              <a:rPr lang="en-US" dirty="0"/>
              <a:t>The action is independent from the objects that used it and can be stored for later</a:t>
            </a:r>
          </a:p>
          <a:p>
            <a:r>
              <a:rPr lang="en-US" dirty="0"/>
              <a:t>The Swing library uses the command pattern for events</a:t>
            </a:r>
          </a:p>
          <a:p>
            <a:r>
              <a:rPr lang="en-US" dirty="0"/>
              <a:t>Problems the command pattern solves:</a:t>
            </a:r>
          </a:p>
          <a:p>
            <a:pPr lvl="1"/>
            <a:r>
              <a:rPr lang="en-US" dirty="0"/>
              <a:t>Decoupling the requester from a request</a:t>
            </a:r>
          </a:p>
        </p:txBody>
      </p:sp>
      <p:pic>
        <p:nvPicPr>
          <p:cNvPr id="4" name="Picture 3">
            <a:extLst>
              <a:ext uri="{FF2B5EF4-FFF2-40B4-BE49-F238E27FC236}">
                <a16:creationId xmlns:a16="http://schemas.microsoft.com/office/drawing/2014/main" id="{B779DC08-E535-4059-B0E2-FBE49B35DDAF}"/>
              </a:ext>
            </a:extLst>
          </p:cNvPr>
          <p:cNvPicPr>
            <a:picLocks noChangeAspect="1"/>
          </p:cNvPicPr>
          <p:nvPr/>
        </p:nvPicPr>
        <p:blipFill>
          <a:blip r:embed="rId2"/>
          <a:stretch>
            <a:fillRect/>
          </a:stretch>
        </p:blipFill>
        <p:spPr>
          <a:xfrm>
            <a:off x="6609730" y="1905000"/>
            <a:ext cx="4972670" cy="4366260"/>
          </a:xfrm>
          <a:prstGeom prst="rect">
            <a:avLst/>
          </a:prstGeom>
        </p:spPr>
      </p:pic>
    </p:spTree>
    <p:extLst>
      <p:ext uri="{BB962C8B-B14F-4D97-AF65-F5344CB8AC3E}">
        <p14:creationId xmlns:p14="http://schemas.microsoft.com/office/powerpoint/2010/main" val="100563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Decorator pattern</a:t>
            </a:r>
          </a:p>
        </p:txBody>
      </p:sp>
      <p:sp>
        <p:nvSpPr>
          <p:cNvPr id="3" name="Content Placeholder 2"/>
          <p:cNvSpPr>
            <a:spLocks noGrp="1"/>
          </p:cNvSpPr>
          <p:nvPr>
            <p:ph idx="1"/>
          </p:nvPr>
        </p:nvSpPr>
        <p:spPr>
          <a:xfrm>
            <a:off x="609600" y="1775192"/>
            <a:ext cx="6019800" cy="4701807"/>
          </a:xfrm>
        </p:spPr>
        <p:txBody>
          <a:bodyPr>
            <a:normAutofit fontScale="85000" lnSpcReduction="20000"/>
          </a:bodyPr>
          <a:lstStyle/>
          <a:p>
            <a:r>
              <a:rPr lang="en-US" dirty="0"/>
              <a:t>The </a:t>
            </a:r>
            <a:r>
              <a:rPr lang="en-US" b="1" dirty="0"/>
              <a:t>decorator pattern</a:t>
            </a:r>
            <a:r>
              <a:rPr lang="en-US" dirty="0"/>
              <a:t> provides a way to add responsibilities to an object dynamically at run-time</a:t>
            </a:r>
          </a:p>
          <a:p>
            <a:r>
              <a:rPr lang="en-US" dirty="0"/>
              <a:t>It is commonly used to customize the appearance of GUI elements</a:t>
            </a:r>
          </a:p>
          <a:p>
            <a:r>
              <a:rPr lang="en-US" dirty="0"/>
              <a:t>The Swing library uses the decorator pattern to customize borders</a:t>
            </a:r>
          </a:p>
          <a:p>
            <a:r>
              <a:rPr lang="en-US" dirty="0"/>
              <a:t>Problems the decorator pattern solves:</a:t>
            </a:r>
          </a:p>
          <a:p>
            <a:pPr lvl="1"/>
            <a:r>
              <a:rPr lang="en-US" dirty="0"/>
              <a:t>Adding responsibilities to an object dynamically at run-time</a:t>
            </a:r>
          </a:p>
          <a:p>
            <a:pPr lvl="1"/>
            <a:r>
              <a:rPr lang="en-US" dirty="0"/>
              <a:t>Providing a flexible alternative to inheritance for extending functionality</a:t>
            </a:r>
          </a:p>
        </p:txBody>
      </p:sp>
      <p:pic>
        <p:nvPicPr>
          <p:cNvPr id="3074" name="Picture 2" descr="https://upload.wikimedia.org/wikipedia/commons/thumb/e/e9/Decorator_UML_class_diagram.svg/1024px-Decorator_UML_class_diagram.svg.png">
            <a:extLst>
              <a:ext uri="{FF2B5EF4-FFF2-40B4-BE49-F238E27FC236}">
                <a16:creationId xmlns:a16="http://schemas.microsoft.com/office/drawing/2014/main" id="{0D5FC6B2-B7F8-42F5-AC8B-F0FA876DD0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8832" y="1916295"/>
            <a:ext cx="5580768"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33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Observer pattern</a:t>
            </a:r>
          </a:p>
        </p:txBody>
      </p:sp>
      <p:sp>
        <p:nvSpPr>
          <p:cNvPr id="3" name="Content Placeholder 2"/>
          <p:cNvSpPr>
            <a:spLocks noGrp="1"/>
          </p:cNvSpPr>
          <p:nvPr>
            <p:ph idx="1"/>
          </p:nvPr>
        </p:nvSpPr>
        <p:spPr>
          <a:xfrm>
            <a:off x="609600" y="1775193"/>
            <a:ext cx="11353800" cy="2415807"/>
          </a:xfrm>
        </p:spPr>
        <p:txBody>
          <a:bodyPr>
            <a:normAutofit fontScale="70000" lnSpcReduction="20000"/>
          </a:bodyPr>
          <a:lstStyle/>
          <a:p>
            <a:r>
              <a:rPr lang="en-US" dirty="0"/>
              <a:t>The </a:t>
            </a:r>
            <a:r>
              <a:rPr lang="en-US" b="1" dirty="0"/>
              <a:t>observer pattern</a:t>
            </a:r>
            <a:r>
              <a:rPr lang="en-US" dirty="0"/>
              <a:t> is useful for a one-to-many dependency where one object changing can update many other objects</a:t>
            </a:r>
          </a:p>
          <a:p>
            <a:r>
              <a:rPr lang="en-US" dirty="0"/>
              <a:t>An observer pattern defines Subject and Observer objects</a:t>
            </a:r>
          </a:p>
          <a:p>
            <a:r>
              <a:rPr lang="en-US" dirty="0"/>
              <a:t>When a subject changes state, registered observers are updated automatically</a:t>
            </a:r>
          </a:p>
          <a:p>
            <a:r>
              <a:rPr lang="en-US" dirty="0"/>
              <a:t>Problems the observer pattern solves:</a:t>
            </a:r>
          </a:p>
          <a:p>
            <a:pPr lvl="1"/>
            <a:r>
              <a:rPr lang="en-US" dirty="0"/>
              <a:t>Making a one-to-many dependency between objects without tightly coupling the objects</a:t>
            </a:r>
          </a:p>
          <a:p>
            <a:pPr lvl="1"/>
            <a:r>
              <a:rPr lang="en-US" dirty="0"/>
              <a:t>Updating an arbitrarily large number of other objects automatically when one object changes state</a:t>
            </a:r>
          </a:p>
          <a:p>
            <a:endParaRPr lang="en-US" dirty="0"/>
          </a:p>
          <a:p>
            <a:endParaRPr lang="en-US" dirty="0"/>
          </a:p>
        </p:txBody>
      </p:sp>
      <p:pic>
        <p:nvPicPr>
          <p:cNvPr id="5122" name="Picture 2" descr="https://upload.wikimedia.org/wikipedia/commons/thumb/a/a8/Observer_w_update.svg/1920px-Observer_w_update.svg.png">
            <a:extLst>
              <a:ext uri="{FF2B5EF4-FFF2-40B4-BE49-F238E27FC236}">
                <a16:creationId xmlns:a16="http://schemas.microsoft.com/office/drawing/2014/main" id="{5040E0E3-9D09-4880-A849-0FE1BE98ED0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1300" y="3886200"/>
            <a:ext cx="6629400" cy="2741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59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Factory method pattern</a:t>
            </a:r>
          </a:p>
        </p:txBody>
      </p:sp>
      <p:sp>
        <p:nvSpPr>
          <p:cNvPr id="3" name="Content Placeholder 2"/>
          <p:cNvSpPr>
            <a:spLocks noGrp="1"/>
          </p:cNvSpPr>
          <p:nvPr>
            <p:ph idx="1"/>
          </p:nvPr>
        </p:nvSpPr>
        <p:spPr>
          <a:xfrm>
            <a:off x="609600" y="1775192"/>
            <a:ext cx="5334000" cy="4625607"/>
          </a:xfrm>
        </p:spPr>
        <p:txBody>
          <a:bodyPr>
            <a:normAutofit fontScale="92500" lnSpcReduction="20000"/>
          </a:bodyPr>
          <a:lstStyle/>
          <a:p>
            <a:r>
              <a:rPr lang="en-US" dirty="0"/>
              <a:t>The </a:t>
            </a:r>
            <a:r>
              <a:rPr lang="en-US" b="1" dirty="0"/>
              <a:t>factory method design pattern</a:t>
            </a:r>
            <a:r>
              <a:rPr lang="en-US" dirty="0"/>
              <a:t> allows a method to be overridden so that a child class can determine what kind of object to create</a:t>
            </a:r>
          </a:p>
          <a:p>
            <a:r>
              <a:rPr lang="en-US" dirty="0"/>
              <a:t>A factory method is defined that is used to create objects</a:t>
            </a:r>
          </a:p>
          <a:p>
            <a:r>
              <a:rPr lang="en-US" dirty="0"/>
              <a:t>Problems the factory method pattern solves:</a:t>
            </a:r>
          </a:p>
          <a:p>
            <a:pPr lvl="1"/>
            <a:r>
              <a:rPr lang="en-US" dirty="0"/>
              <a:t>Allowing subclasses to define which class to instantiate</a:t>
            </a:r>
          </a:p>
        </p:txBody>
      </p:sp>
      <p:pic>
        <p:nvPicPr>
          <p:cNvPr id="6" name="Picture 5">
            <a:extLst>
              <a:ext uri="{FF2B5EF4-FFF2-40B4-BE49-F238E27FC236}">
                <a16:creationId xmlns:a16="http://schemas.microsoft.com/office/drawing/2014/main" id="{4AC8D897-C073-4F4C-B932-F3396B605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525" y="2286000"/>
            <a:ext cx="5717845" cy="3352800"/>
          </a:xfrm>
          <a:prstGeom prst="rect">
            <a:avLst/>
          </a:prstGeom>
        </p:spPr>
      </p:pic>
    </p:spTree>
    <p:extLst>
      <p:ext uri="{BB962C8B-B14F-4D97-AF65-F5344CB8AC3E}">
        <p14:creationId xmlns:p14="http://schemas.microsoft.com/office/powerpoint/2010/main" val="76609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Abstract factory pattern</a:t>
            </a:r>
          </a:p>
        </p:txBody>
      </p:sp>
      <p:sp>
        <p:nvSpPr>
          <p:cNvPr id="3" name="Content Placeholder 2"/>
          <p:cNvSpPr>
            <a:spLocks noGrp="1"/>
          </p:cNvSpPr>
          <p:nvPr>
            <p:ph idx="1"/>
          </p:nvPr>
        </p:nvSpPr>
        <p:spPr>
          <a:xfrm>
            <a:off x="609600" y="1775192"/>
            <a:ext cx="4953000" cy="4549407"/>
          </a:xfrm>
        </p:spPr>
        <p:txBody>
          <a:bodyPr>
            <a:normAutofit fontScale="92500" lnSpcReduction="20000"/>
          </a:bodyPr>
          <a:lstStyle/>
          <a:p>
            <a:r>
              <a:rPr lang="en-US" dirty="0"/>
              <a:t>The </a:t>
            </a:r>
            <a:r>
              <a:rPr lang="en-US" b="1" dirty="0"/>
              <a:t>abstract factory pattern</a:t>
            </a:r>
            <a:r>
              <a:rPr lang="en-US" dirty="0"/>
              <a:t> is similar except that it uses some object as a factory instead of overriding a method</a:t>
            </a:r>
          </a:p>
          <a:p>
            <a:r>
              <a:rPr lang="en-US" dirty="0"/>
              <a:t>Problems the abstract factory pattern solves:</a:t>
            </a:r>
          </a:p>
          <a:p>
            <a:pPr lvl="1"/>
            <a:r>
              <a:rPr lang="en-US" dirty="0"/>
              <a:t>Making a class be independent of the objects it requires</a:t>
            </a:r>
          </a:p>
          <a:p>
            <a:pPr lvl="1"/>
            <a:r>
              <a:rPr lang="en-US" dirty="0"/>
              <a:t>Making a family of related objects</a:t>
            </a:r>
          </a:p>
        </p:txBody>
      </p:sp>
      <p:pic>
        <p:nvPicPr>
          <p:cNvPr id="7170" name="Picture 2" descr="Class diagram example The method createButton on the GUIFactory interface returns objects of type Button. What implementation of Button is returned depends on which implementation of GUIFactory is handling the method call.">
            <a:extLst>
              <a:ext uri="{FF2B5EF4-FFF2-40B4-BE49-F238E27FC236}">
                <a16:creationId xmlns:a16="http://schemas.microsoft.com/office/drawing/2014/main" id="{43C2F4B7-237A-485C-BFA6-8E177C5F50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000251"/>
            <a:ext cx="6552470" cy="417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12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Singleton pattern</a:t>
            </a:r>
          </a:p>
        </p:txBody>
      </p:sp>
      <p:sp>
        <p:nvSpPr>
          <p:cNvPr id="3" name="Content Placeholder 2"/>
          <p:cNvSpPr>
            <a:spLocks noGrp="1"/>
          </p:cNvSpPr>
          <p:nvPr>
            <p:ph idx="1"/>
          </p:nvPr>
        </p:nvSpPr>
        <p:spPr>
          <a:xfrm>
            <a:off x="609600" y="1775192"/>
            <a:ext cx="6324600" cy="4473207"/>
          </a:xfrm>
        </p:spPr>
        <p:txBody>
          <a:bodyPr>
            <a:normAutofit fontScale="85000" lnSpcReduction="10000"/>
          </a:bodyPr>
          <a:lstStyle/>
          <a:p>
            <a:r>
              <a:rPr lang="en-US" dirty="0"/>
              <a:t>Sometimes it's useful to have only a single instance of a class</a:t>
            </a:r>
          </a:p>
          <a:p>
            <a:r>
              <a:rPr lang="en-US" dirty="0"/>
              <a:t>The </a:t>
            </a:r>
            <a:r>
              <a:rPr lang="en-US" b="1" dirty="0"/>
              <a:t>singleton pattern</a:t>
            </a:r>
            <a:r>
              <a:rPr lang="en-US" dirty="0"/>
              <a:t> makes it so that it's possible to make only one object of a class and makes it easy to access</a:t>
            </a:r>
          </a:p>
          <a:p>
            <a:r>
              <a:rPr lang="en-US" dirty="0"/>
              <a:t>Problems the singleton pattern solves:</a:t>
            </a:r>
          </a:p>
          <a:p>
            <a:pPr lvl="1"/>
            <a:r>
              <a:rPr lang="en-US" dirty="0"/>
              <a:t>Ensuring that there's only one instance of a class</a:t>
            </a:r>
          </a:p>
          <a:p>
            <a:pPr lvl="1"/>
            <a:r>
              <a:rPr lang="en-US" dirty="0"/>
              <a:t>Making the instance of a class easy to get</a:t>
            </a:r>
          </a:p>
        </p:txBody>
      </p:sp>
      <p:pic>
        <p:nvPicPr>
          <p:cNvPr id="8194" name="Picture 2" descr="https://upload.wikimedia.org/wikipedia/commons/thumb/f/fb/Singleton_UML_class_diagram.svg/1280px-Singleton_UML_class_diagram.svg.png">
            <a:extLst>
              <a:ext uri="{FF2B5EF4-FFF2-40B4-BE49-F238E27FC236}">
                <a16:creationId xmlns:a16="http://schemas.microsoft.com/office/drawing/2014/main" id="{C598A622-A5F6-44AC-B7D1-CCC33AECDE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362200"/>
            <a:ext cx="5105400" cy="3063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23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2C9F4-B10C-42A9-BC4C-D8A492ABF305}"/>
              </a:ext>
            </a:extLst>
          </p:cNvPr>
          <p:cNvSpPr>
            <a:spLocks noGrp="1"/>
          </p:cNvSpPr>
          <p:nvPr>
            <p:ph type="title"/>
          </p:nvPr>
        </p:nvSpPr>
        <p:spPr/>
        <p:txBody>
          <a:bodyPr/>
          <a:lstStyle/>
          <a:p>
            <a:r>
              <a:rPr lang="en-US" dirty="0"/>
              <a:t>Modeling physical architecture</a:t>
            </a:r>
          </a:p>
        </p:txBody>
      </p:sp>
      <p:sp>
        <p:nvSpPr>
          <p:cNvPr id="3" name="Content Placeholder 2">
            <a:extLst>
              <a:ext uri="{FF2B5EF4-FFF2-40B4-BE49-F238E27FC236}">
                <a16:creationId xmlns:a16="http://schemas.microsoft.com/office/drawing/2014/main" id="{A01CE4EE-BCCE-46AB-AF51-9887ABE82C07}"/>
              </a:ext>
            </a:extLst>
          </p:cNvPr>
          <p:cNvSpPr>
            <a:spLocks noGrp="1"/>
          </p:cNvSpPr>
          <p:nvPr>
            <p:ph idx="1"/>
          </p:nvPr>
        </p:nvSpPr>
        <p:spPr>
          <a:xfrm>
            <a:off x="609600" y="1775192"/>
            <a:ext cx="6248400" cy="4625609"/>
          </a:xfrm>
        </p:spPr>
        <p:txBody>
          <a:bodyPr>
            <a:normAutofit fontScale="70000" lnSpcReduction="20000"/>
          </a:bodyPr>
          <a:lstStyle/>
          <a:p>
            <a:r>
              <a:rPr lang="en-US" dirty="0"/>
              <a:t>Like logical architecture, physical architectures can be modeled using UML</a:t>
            </a:r>
          </a:p>
          <a:p>
            <a:r>
              <a:rPr lang="en-US" dirty="0"/>
              <a:t>UML deployment diagrams contain artifacts and nodes</a:t>
            </a:r>
          </a:p>
          <a:p>
            <a:pPr lvl="1"/>
            <a:r>
              <a:rPr lang="en-US" b="1" dirty="0"/>
              <a:t>Artifacts</a:t>
            </a:r>
            <a:r>
              <a:rPr lang="en-US" dirty="0"/>
              <a:t> are physical components like files</a:t>
            </a:r>
          </a:p>
          <a:p>
            <a:pPr lvl="2"/>
            <a:r>
              <a:rPr lang="en-US" dirty="0"/>
              <a:t>Represented as rectangles with the stereotype «artifact» or an icon</a:t>
            </a:r>
          </a:p>
          <a:p>
            <a:pPr lvl="1"/>
            <a:r>
              <a:rPr lang="en-US" b="1" dirty="0"/>
              <a:t>Nodes</a:t>
            </a:r>
            <a:r>
              <a:rPr lang="en-US" dirty="0"/>
              <a:t> are physical devices or execution environments like an operating system</a:t>
            </a:r>
          </a:p>
          <a:p>
            <a:pPr lvl="2"/>
            <a:r>
              <a:rPr lang="en-US" dirty="0"/>
              <a:t>Represented as boxes with the stereotype «device», «execution environment», or some other description</a:t>
            </a:r>
          </a:p>
          <a:p>
            <a:pPr lvl="1"/>
            <a:r>
              <a:rPr lang="en-US" dirty="0"/>
              <a:t>Communication between nodes is shown with a solid line</a:t>
            </a:r>
          </a:p>
          <a:p>
            <a:pPr lvl="1"/>
            <a:r>
              <a:rPr lang="en-US" dirty="0"/>
              <a:t>The deployment relationship is show by putting the artifact in the node box, listing the artifacts in the node box, or using a dashed arrow with the stereotype «deploy»</a:t>
            </a:r>
          </a:p>
          <a:p>
            <a:endParaRPr lang="en-US" dirty="0"/>
          </a:p>
          <a:p>
            <a:endParaRPr lang="en-US" dirty="0"/>
          </a:p>
        </p:txBody>
      </p:sp>
      <p:pic>
        <p:nvPicPr>
          <p:cNvPr id="6" name="Picture 5">
            <a:extLst>
              <a:ext uri="{FF2B5EF4-FFF2-40B4-BE49-F238E27FC236}">
                <a16:creationId xmlns:a16="http://schemas.microsoft.com/office/drawing/2014/main" id="{016AE336-A3D2-48D3-9DE1-6B5845AFC8AB}"/>
              </a:ext>
            </a:extLst>
          </p:cNvPr>
          <p:cNvPicPr>
            <a:picLocks noChangeAspect="1"/>
          </p:cNvPicPr>
          <p:nvPr/>
        </p:nvPicPr>
        <p:blipFill rotWithShape="1">
          <a:blip r:embed="rId2"/>
          <a:srcRect l="28518" t="31111" r="28518" b="14444"/>
          <a:stretch/>
        </p:blipFill>
        <p:spPr>
          <a:xfrm>
            <a:off x="6934200" y="2362200"/>
            <a:ext cx="4876800" cy="3733800"/>
          </a:xfrm>
          <a:prstGeom prst="rect">
            <a:avLst/>
          </a:prstGeom>
        </p:spPr>
      </p:pic>
    </p:spTree>
    <p:extLst>
      <p:ext uri="{BB962C8B-B14F-4D97-AF65-F5344CB8AC3E}">
        <p14:creationId xmlns:p14="http://schemas.microsoft.com/office/powerpoint/2010/main" val="407777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Strategy pattern</a:t>
            </a:r>
            <a:endParaRPr lang="en-US" dirty="0"/>
          </a:p>
        </p:txBody>
      </p:sp>
      <p:sp>
        <p:nvSpPr>
          <p:cNvPr id="3" name="Content Placeholder 2"/>
          <p:cNvSpPr>
            <a:spLocks noGrp="1"/>
          </p:cNvSpPr>
          <p:nvPr>
            <p:ph idx="1"/>
          </p:nvPr>
        </p:nvSpPr>
        <p:spPr>
          <a:xfrm>
            <a:off x="609600" y="1775192"/>
            <a:ext cx="6019800" cy="4625609"/>
          </a:xfrm>
        </p:spPr>
        <p:txBody>
          <a:bodyPr>
            <a:normAutofit fontScale="92500" lnSpcReduction="20000"/>
          </a:bodyPr>
          <a:lstStyle/>
          <a:p>
            <a:r>
              <a:rPr lang="en-US" dirty="0"/>
              <a:t>The </a:t>
            </a:r>
            <a:r>
              <a:rPr lang="en-US" b="1" dirty="0"/>
              <a:t>strategy pattern</a:t>
            </a:r>
            <a:r>
              <a:rPr lang="en-US" dirty="0"/>
              <a:t> allows an algorithm to be selected at run-time</a:t>
            </a:r>
          </a:p>
          <a:p>
            <a:r>
              <a:rPr lang="en-US" dirty="0"/>
              <a:t>In Java, that algorithm is usually encapsulated in the method of an object</a:t>
            </a:r>
          </a:p>
          <a:p>
            <a:r>
              <a:rPr lang="en-US" dirty="0"/>
              <a:t>Problems the strategy pattern solves:</a:t>
            </a:r>
          </a:p>
          <a:p>
            <a:pPr lvl="1"/>
            <a:r>
              <a:rPr lang="en-US" dirty="0"/>
              <a:t>Configuring a class with an algorithm at run-time</a:t>
            </a:r>
          </a:p>
          <a:p>
            <a:pPr lvl="1"/>
            <a:r>
              <a:rPr lang="en-US" dirty="0"/>
              <a:t>Selecting or exchanging an algorithm at run-time</a:t>
            </a:r>
          </a:p>
        </p:txBody>
      </p:sp>
      <p:pic>
        <p:nvPicPr>
          <p:cNvPr id="1026" name="Picture 2" descr="https://upload.wikimedia.org/wikipedia/commons/3/39/Strategy_Pattern_in_UML.png">
            <a:extLst>
              <a:ext uri="{FF2B5EF4-FFF2-40B4-BE49-F238E27FC236}">
                <a16:creationId xmlns:a16="http://schemas.microsoft.com/office/drawing/2014/main" id="{2F03B5E5-9968-4FC5-B07F-FC5B28FBAD0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629400" y="2373496"/>
            <a:ext cx="5181600"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3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F6031C2-7B3A-4176-BEC7-6EF6618C134B}"/>
              </a:ext>
            </a:extLst>
          </p:cNvPr>
          <p:cNvPicPr>
            <a:picLocks noChangeAspect="1"/>
          </p:cNvPicPr>
          <p:nvPr/>
        </p:nvPicPr>
        <p:blipFill>
          <a:blip r:embed="rId2"/>
          <a:stretch>
            <a:fillRect/>
          </a:stretch>
        </p:blipFill>
        <p:spPr>
          <a:xfrm>
            <a:off x="6324600" y="2362200"/>
            <a:ext cx="5648440" cy="3286125"/>
          </a:xfrm>
          <a:prstGeom prst="rect">
            <a:avLst/>
          </a:prstGeom>
        </p:spPr>
      </p:pic>
      <p:sp>
        <p:nvSpPr>
          <p:cNvPr id="2" name="Title 1"/>
          <p:cNvSpPr>
            <a:spLocks noGrp="1"/>
          </p:cNvSpPr>
          <p:nvPr>
            <p:ph type="title"/>
          </p:nvPr>
        </p:nvSpPr>
        <p:spPr/>
        <p:txBody>
          <a:bodyPr/>
          <a:lstStyle/>
          <a:p>
            <a:r>
              <a:rPr lang="en-US" dirty="0"/>
              <a:t>Adapter pattern</a:t>
            </a:r>
          </a:p>
        </p:txBody>
      </p:sp>
      <p:sp>
        <p:nvSpPr>
          <p:cNvPr id="3" name="Content Placeholder 2"/>
          <p:cNvSpPr>
            <a:spLocks noGrp="1"/>
          </p:cNvSpPr>
          <p:nvPr>
            <p:ph idx="1"/>
          </p:nvPr>
        </p:nvSpPr>
        <p:spPr>
          <a:xfrm>
            <a:off x="609599" y="1775192"/>
            <a:ext cx="6035857" cy="4778008"/>
          </a:xfrm>
        </p:spPr>
        <p:txBody>
          <a:bodyPr>
            <a:normAutofit fontScale="85000" lnSpcReduction="10000"/>
          </a:bodyPr>
          <a:lstStyle/>
          <a:p>
            <a:r>
              <a:rPr lang="en-US" dirty="0"/>
              <a:t>Sometimes you have an object that doesn't generate the right kind of output</a:t>
            </a:r>
          </a:p>
          <a:p>
            <a:r>
              <a:rPr lang="en-US" dirty="0"/>
              <a:t>The </a:t>
            </a:r>
            <a:r>
              <a:rPr lang="en-US" b="1" dirty="0"/>
              <a:t>adapter pattern</a:t>
            </a:r>
            <a:r>
              <a:rPr lang="en-US" dirty="0"/>
              <a:t> allows you to turn the output from something that gives one kind of output into the kind you need</a:t>
            </a:r>
          </a:p>
          <a:p>
            <a:r>
              <a:rPr lang="en-US" dirty="0"/>
              <a:t>Problems the adapter pattern solves:</a:t>
            </a:r>
          </a:p>
          <a:p>
            <a:pPr lvl="1"/>
            <a:r>
              <a:rPr lang="en-US" dirty="0"/>
              <a:t>Reusing a class that doesn't have an interface the client requires</a:t>
            </a:r>
          </a:p>
          <a:p>
            <a:pPr lvl="1"/>
            <a:r>
              <a:rPr lang="en-US" dirty="0"/>
              <a:t>Allowing classes with incompatible interfaces to work together</a:t>
            </a:r>
          </a:p>
        </p:txBody>
      </p:sp>
    </p:spTree>
    <p:extLst>
      <p:ext uri="{BB962C8B-B14F-4D97-AF65-F5344CB8AC3E}">
        <p14:creationId xmlns:p14="http://schemas.microsoft.com/office/powerpoint/2010/main" val="407051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DA0DB-85F1-402A-81DF-E610BC795B76}"/>
              </a:ext>
            </a:extLst>
          </p:cNvPr>
          <p:cNvSpPr>
            <a:spLocks noGrp="1"/>
          </p:cNvSpPr>
          <p:nvPr>
            <p:ph type="title"/>
          </p:nvPr>
        </p:nvSpPr>
        <p:spPr/>
        <p:txBody>
          <a:bodyPr/>
          <a:lstStyle/>
          <a:p>
            <a:r>
              <a:rPr lang="en-US" dirty="0"/>
              <a:t>Construction Techniques</a:t>
            </a:r>
          </a:p>
        </p:txBody>
      </p:sp>
      <p:sp>
        <p:nvSpPr>
          <p:cNvPr id="3" name="Text Placeholder 2">
            <a:extLst>
              <a:ext uri="{FF2B5EF4-FFF2-40B4-BE49-F238E27FC236}">
                <a16:creationId xmlns:a16="http://schemas.microsoft.com/office/drawing/2014/main" id="{555CB76A-20BB-446D-95FD-66B5ECC1894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39497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C3993-BCDA-4486-A1B4-52A0CAD83043}"/>
              </a:ext>
            </a:extLst>
          </p:cNvPr>
          <p:cNvSpPr>
            <a:spLocks noGrp="1"/>
          </p:cNvSpPr>
          <p:nvPr>
            <p:ph type="title"/>
          </p:nvPr>
        </p:nvSpPr>
        <p:spPr/>
        <p:txBody>
          <a:bodyPr/>
          <a:lstStyle/>
          <a:p>
            <a:r>
              <a:rPr lang="en-US" dirty="0"/>
              <a:t>Bought and customized systems</a:t>
            </a:r>
          </a:p>
        </p:txBody>
      </p:sp>
      <p:sp>
        <p:nvSpPr>
          <p:cNvPr id="16" name="Content Placeholder 15">
            <a:extLst>
              <a:ext uri="{FF2B5EF4-FFF2-40B4-BE49-F238E27FC236}">
                <a16:creationId xmlns:a16="http://schemas.microsoft.com/office/drawing/2014/main" id="{16982E13-3F6F-4182-9FAC-AFE9FCC82467}"/>
              </a:ext>
            </a:extLst>
          </p:cNvPr>
          <p:cNvSpPr>
            <a:spLocks noGrp="1"/>
          </p:cNvSpPr>
          <p:nvPr>
            <p:ph idx="1"/>
          </p:nvPr>
        </p:nvSpPr>
        <p:spPr/>
        <p:txBody>
          <a:bodyPr>
            <a:normAutofit fontScale="85000" lnSpcReduction="20000"/>
          </a:bodyPr>
          <a:lstStyle/>
          <a:p>
            <a:r>
              <a:rPr lang="en-US" dirty="0"/>
              <a:t>It's not always necessary to build a system from scratch</a:t>
            </a:r>
          </a:p>
          <a:p>
            <a:r>
              <a:rPr lang="en-US" dirty="0"/>
              <a:t>A </a:t>
            </a:r>
            <a:r>
              <a:rPr lang="en-US" b="1" dirty="0"/>
              <a:t>bought and customized</a:t>
            </a:r>
            <a:r>
              <a:rPr lang="en-US" dirty="0"/>
              <a:t> system is one with several bought subsystems that have been customized and integrated into a product that satisfies requirements</a:t>
            </a:r>
          </a:p>
          <a:p>
            <a:r>
              <a:rPr lang="en-US" dirty="0"/>
              <a:t>These systems come in a number of overlapping categories:</a:t>
            </a:r>
          </a:p>
          <a:p>
            <a:pPr lvl="1"/>
            <a:r>
              <a:rPr lang="en-US" b="1" dirty="0"/>
              <a:t>Commercial off-the-shelf (COTS) systems</a:t>
            </a:r>
            <a:r>
              <a:rPr lang="en-US" dirty="0"/>
              <a:t> are generic products (like SAP, </a:t>
            </a:r>
            <a:r>
              <a:rPr lang="en-US" dirty="0" err="1"/>
              <a:t>SalesForce</a:t>
            </a:r>
            <a:r>
              <a:rPr lang="en-US" dirty="0"/>
              <a:t>, or Blackboard) that need significant customization for a particular client</a:t>
            </a:r>
          </a:p>
          <a:p>
            <a:pPr lvl="1"/>
            <a:r>
              <a:rPr lang="en-US" b="1" dirty="0"/>
              <a:t>Component-based systems</a:t>
            </a:r>
            <a:r>
              <a:rPr lang="en-US" dirty="0"/>
              <a:t> are constructed from individual objects that use standard interfaces, like Java Beans and .NET</a:t>
            </a:r>
          </a:p>
          <a:p>
            <a:pPr lvl="1"/>
            <a:r>
              <a:rPr lang="en-US" b="1" dirty="0"/>
              <a:t>Service-oriented systems</a:t>
            </a:r>
            <a:r>
              <a:rPr lang="en-US" dirty="0"/>
              <a:t> are like component-based systems except that the connection between components is over the network, and the services are provided by servers</a:t>
            </a:r>
          </a:p>
          <a:p>
            <a:pPr lvl="1"/>
            <a:endParaRPr lang="en-US" dirty="0"/>
          </a:p>
        </p:txBody>
      </p:sp>
    </p:spTree>
    <p:extLst>
      <p:ext uri="{BB962C8B-B14F-4D97-AF65-F5344CB8AC3E}">
        <p14:creationId xmlns:p14="http://schemas.microsoft.com/office/powerpoint/2010/main" val="96585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F50C3-C0CA-485B-B315-8B5186109D93}"/>
              </a:ext>
            </a:extLst>
          </p:cNvPr>
          <p:cNvSpPr>
            <a:spLocks noGrp="1"/>
          </p:cNvSpPr>
          <p:nvPr>
            <p:ph type="title"/>
          </p:nvPr>
        </p:nvSpPr>
        <p:spPr/>
        <p:txBody>
          <a:bodyPr>
            <a:normAutofit fontScale="90000"/>
          </a:bodyPr>
          <a:lstStyle/>
          <a:p>
            <a:r>
              <a:rPr lang="en-US" dirty="0"/>
              <a:t>Pros and cons of bought and customized systems</a:t>
            </a:r>
          </a:p>
        </p:txBody>
      </p:sp>
      <p:sp>
        <p:nvSpPr>
          <p:cNvPr id="3" name="Content Placeholder 2">
            <a:extLst>
              <a:ext uri="{FF2B5EF4-FFF2-40B4-BE49-F238E27FC236}">
                <a16:creationId xmlns:a16="http://schemas.microsoft.com/office/drawing/2014/main" id="{F4BAD36B-4BE1-4589-ACEB-C44DF59B7F48}"/>
              </a:ext>
            </a:extLst>
          </p:cNvPr>
          <p:cNvSpPr>
            <a:spLocks noGrp="1"/>
          </p:cNvSpPr>
          <p:nvPr>
            <p:ph idx="1"/>
          </p:nvPr>
        </p:nvSpPr>
        <p:spPr/>
        <p:txBody>
          <a:bodyPr>
            <a:normAutofit lnSpcReduction="10000"/>
          </a:bodyPr>
          <a:lstStyle/>
          <a:p>
            <a:r>
              <a:rPr lang="en-US" dirty="0"/>
              <a:t>Pros:</a:t>
            </a:r>
          </a:p>
          <a:p>
            <a:pPr lvl="1"/>
            <a:r>
              <a:rPr lang="en-US" dirty="0"/>
              <a:t>Widely used components are usually reliable</a:t>
            </a:r>
          </a:p>
          <a:p>
            <a:pPr lvl="1"/>
            <a:r>
              <a:rPr lang="en-US" dirty="0"/>
              <a:t>Good documentation and standards exist for using such components</a:t>
            </a:r>
          </a:p>
          <a:p>
            <a:pPr lvl="1"/>
            <a:r>
              <a:rPr lang="en-US" dirty="0"/>
              <a:t>Constructing these systems is usually faster, and costs are easier to predict</a:t>
            </a:r>
          </a:p>
          <a:p>
            <a:r>
              <a:rPr lang="en-US" dirty="0"/>
              <a:t>Cons:</a:t>
            </a:r>
          </a:p>
          <a:p>
            <a:pPr lvl="1"/>
            <a:r>
              <a:rPr lang="en-US" dirty="0"/>
              <a:t>Increased dependency on outside organizations and their support</a:t>
            </a:r>
          </a:p>
          <a:p>
            <a:pPr lvl="1"/>
            <a:r>
              <a:rPr lang="en-US" dirty="0"/>
              <a:t>Lowered flexibility</a:t>
            </a:r>
          </a:p>
          <a:p>
            <a:pPr lvl="1"/>
            <a:r>
              <a:rPr lang="en-US" dirty="0"/>
              <a:t>Software engineers have less creative control, potentially reducing job satisfaction (boohoo)</a:t>
            </a:r>
          </a:p>
        </p:txBody>
      </p:sp>
    </p:spTree>
    <p:extLst>
      <p:ext uri="{BB962C8B-B14F-4D97-AF65-F5344CB8AC3E}">
        <p14:creationId xmlns:p14="http://schemas.microsoft.com/office/powerpoint/2010/main" val="291078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3695C-0AD4-4BF8-AA0C-56F68A75ED2D}"/>
              </a:ext>
            </a:extLst>
          </p:cNvPr>
          <p:cNvSpPr>
            <a:spLocks noGrp="1"/>
          </p:cNvSpPr>
          <p:nvPr>
            <p:ph type="title"/>
          </p:nvPr>
        </p:nvSpPr>
        <p:spPr/>
        <p:txBody>
          <a:bodyPr/>
          <a:lstStyle/>
          <a:p>
            <a:r>
              <a:rPr lang="en-US" dirty="0"/>
              <a:t>Idioms</a:t>
            </a:r>
          </a:p>
        </p:txBody>
      </p:sp>
      <p:sp>
        <p:nvSpPr>
          <p:cNvPr id="3" name="Content Placeholder 2">
            <a:extLst>
              <a:ext uri="{FF2B5EF4-FFF2-40B4-BE49-F238E27FC236}">
                <a16:creationId xmlns:a16="http://schemas.microsoft.com/office/drawing/2014/main" id="{808FD302-25FA-4D75-BC95-85078F274098}"/>
              </a:ext>
            </a:extLst>
          </p:cNvPr>
          <p:cNvSpPr>
            <a:spLocks noGrp="1"/>
          </p:cNvSpPr>
          <p:nvPr>
            <p:ph idx="1"/>
          </p:nvPr>
        </p:nvSpPr>
        <p:spPr/>
        <p:txBody>
          <a:bodyPr>
            <a:normAutofit fontScale="85000" lnSpcReduction="20000"/>
          </a:bodyPr>
          <a:lstStyle/>
          <a:p>
            <a:r>
              <a:rPr lang="en-US" b="1" dirty="0"/>
              <a:t>Idioms</a:t>
            </a:r>
            <a:r>
              <a:rPr lang="en-US" dirty="0"/>
              <a:t> in programming languages are common ways to express ideas</a:t>
            </a:r>
          </a:p>
          <a:p>
            <a:r>
              <a:rPr lang="en-US" dirty="0"/>
              <a:t>Example Java idioms:</a:t>
            </a:r>
          </a:p>
          <a:p>
            <a:pPr lvl="1"/>
            <a:r>
              <a:rPr lang="en-US" dirty="0"/>
              <a:t>Use </a:t>
            </a:r>
            <a:r>
              <a:rPr lang="en-US" b="1" dirty="0">
                <a:latin typeface="Courier New" panose="02070309020205020404" pitchFamily="49" charset="0"/>
                <a:cs typeface="Courier New" panose="02070309020205020404" pitchFamily="49" charset="0"/>
              </a:rPr>
              <a:t>for</a:t>
            </a:r>
            <a:r>
              <a:rPr lang="en-US" dirty="0"/>
              <a:t> loops when you want to repeat a specific number of times</a:t>
            </a:r>
          </a:p>
          <a:p>
            <a:pPr lvl="1"/>
            <a:r>
              <a:rPr lang="en-US" dirty="0"/>
              <a:t>Use </a:t>
            </a:r>
            <a:r>
              <a:rPr lang="en-US" b="1" dirty="0">
                <a:latin typeface="Courier New" panose="02070309020205020404" pitchFamily="49" charset="0"/>
                <a:cs typeface="Courier New" panose="02070309020205020404" pitchFamily="49" charset="0"/>
              </a:rPr>
              <a:t>while</a:t>
            </a:r>
            <a:r>
              <a:rPr lang="en-US" dirty="0"/>
              <a:t> loops when you don't know how much you're going to repeat</a:t>
            </a:r>
          </a:p>
          <a:p>
            <a:pPr lvl="1"/>
            <a:r>
              <a:rPr lang="en-US" dirty="0"/>
              <a:t>Use a three-line swap to exchange values</a:t>
            </a:r>
          </a:p>
          <a:p>
            <a:r>
              <a:rPr lang="en-US" dirty="0"/>
              <a:t>It's a good idea to read code in a language you don't know well to figure out the idioms that people use</a:t>
            </a:r>
          </a:p>
          <a:p>
            <a:r>
              <a:rPr lang="en-US" dirty="0"/>
              <a:t>Some people use idioms from languages they know better that can be either inefficient or confusing if they're not used in a different language</a:t>
            </a:r>
          </a:p>
          <a:p>
            <a:r>
              <a:rPr lang="en-US" b="1" dirty="0"/>
              <a:t>Syntactic sugar</a:t>
            </a:r>
            <a:r>
              <a:rPr lang="en-US" dirty="0"/>
              <a:t> is a kind of formalized idiom</a:t>
            </a:r>
          </a:p>
          <a:p>
            <a:pPr lvl="1"/>
            <a:r>
              <a:rPr lang="en-US" dirty="0"/>
              <a:t>An easy-to-use grammatical structure is converted to a harder-to-read one behind the scenes</a:t>
            </a:r>
          </a:p>
          <a:p>
            <a:pPr lvl="1"/>
            <a:r>
              <a:rPr lang="en-US" dirty="0"/>
              <a:t>Example: enhanced </a:t>
            </a:r>
            <a:r>
              <a:rPr lang="en-US" b="1" dirty="0">
                <a:latin typeface="Courier New" panose="02070309020205020404" pitchFamily="49" charset="0"/>
                <a:cs typeface="Courier New" panose="02070309020205020404" pitchFamily="49" charset="0"/>
              </a:rPr>
              <a:t>for</a:t>
            </a:r>
            <a:r>
              <a:rPr lang="en-US" dirty="0"/>
              <a:t> loops in Java</a:t>
            </a:r>
          </a:p>
        </p:txBody>
      </p:sp>
    </p:spTree>
    <p:extLst>
      <p:ext uri="{BB962C8B-B14F-4D97-AF65-F5344CB8AC3E}">
        <p14:creationId xmlns:p14="http://schemas.microsoft.com/office/powerpoint/2010/main" val="52631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09191-29EA-4F64-98BF-EFBB1C296435}"/>
              </a:ext>
            </a:extLst>
          </p:cNvPr>
          <p:cNvSpPr>
            <a:spLocks noGrp="1"/>
          </p:cNvSpPr>
          <p:nvPr>
            <p:ph type="title"/>
          </p:nvPr>
        </p:nvSpPr>
        <p:spPr/>
        <p:txBody>
          <a:bodyPr/>
          <a:lstStyle/>
          <a:p>
            <a:r>
              <a:rPr lang="en-US" dirty="0"/>
              <a:t>Programming style</a:t>
            </a:r>
          </a:p>
        </p:txBody>
      </p:sp>
      <p:sp>
        <p:nvSpPr>
          <p:cNvPr id="3" name="Content Placeholder 2">
            <a:extLst>
              <a:ext uri="{FF2B5EF4-FFF2-40B4-BE49-F238E27FC236}">
                <a16:creationId xmlns:a16="http://schemas.microsoft.com/office/drawing/2014/main" id="{41F81887-16F2-4128-8902-960D44A07929}"/>
              </a:ext>
            </a:extLst>
          </p:cNvPr>
          <p:cNvSpPr>
            <a:spLocks noGrp="1"/>
          </p:cNvSpPr>
          <p:nvPr>
            <p:ph idx="1"/>
          </p:nvPr>
        </p:nvSpPr>
        <p:spPr/>
        <p:txBody>
          <a:bodyPr/>
          <a:lstStyle/>
          <a:p>
            <a:r>
              <a:rPr lang="en-US" dirty="0"/>
              <a:t>Each language has stylistic considerations for how to write readable code</a:t>
            </a:r>
          </a:p>
          <a:p>
            <a:pPr lvl="1"/>
            <a:r>
              <a:rPr lang="en-US" dirty="0"/>
              <a:t>Many workplaces and open source projects publish style guidelines</a:t>
            </a:r>
          </a:p>
          <a:p>
            <a:r>
              <a:rPr lang="en-US" b="1" dirty="0"/>
              <a:t>Naming conventions</a:t>
            </a:r>
            <a:r>
              <a:rPr lang="en-US" dirty="0"/>
              <a:t> cover how to name variables, methods, classes, files, packages, etc.</a:t>
            </a:r>
          </a:p>
          <a:p>
            <a:pPr lvl="1"/>
            <a:r>
              <a:rPr lang="en-US" dirty="0"/>
              <a:t>Spelling matters</a:t>
            </a:r>
          </a:p>
          <a:p>
            <a:pPr lvl="1"/>
            <a:r>
              <a:rPr lang="en-US" dirty="0"/>
              <a:t>Capitalization is often a matter of convention</a:t>
            </a:r>
          </a:p>
          <a:p>
            <a:pPr lvl="1"/>
            <a:r>
              <a:rPr lang="en-US" dirty="0"/>
              <a:t>Being consistent makes everything clearer</a:t>
            </a:r>
          </a:p>
        </p:txBody>
      </p:sp>
    </p:spTree>
    <p:extLst>
      <p:ext uri="{BB962C8B-B14F-4D97-AF65-F5344CB8AC3E}">
        <p14:creationId xmlns:p14="http://schemas.microsoft.com/office/powerpoint/2010/main" val="313051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DC91B-EE30-41F1-8812-1CCDF5F16D70}"/>
              </a:ext>
            </a:extLst>
          </p:cNvPr>
          <p:cNvSpPr>
            <a:spLocks noGrp="1"/>
          </p:cNvSpPr>
          <p:nvPr>
            <p:ph type="title"/>
          </p:nvPr>
        </p:nvSpPr>
        <p:spPr/>
        <p:txBody>
          <a:bodyPr/>
          <a:lstStyle/>
          <a:p>
            <a:r>
              <a:rPr lang="en-US" dirty="0"/>
              <a:t>Naming</a:t>
            </a:r>
          </a:p>
        </p:txBody>
      </p:sp>
      <p:sp>
        <p:nvSpPr>
          <p:cNvPr id="3" name="Content Placeholder 2">
            <a:extLst>
              <a:ext uri="{FF2B5EF4-FFF2-40B4-BE49-F238E27FC236}">
                <a16:creationId xmlns:a16="http://schemas.microsoft.com/office/drawing/2014/main" id="{09494E66-1684-4A98-B3BF-F8E9CF27F010}"/>
              </a:ext>
            </a:extLst>
          </p:cNvPr>
          <p:cNvSpPr>
            <a:spLocks noGrp="1"/>
          </p:cNvSpPr>
          <p:nvPr>
            <p:ph idx="1"/>
          </p:nvPr>
        </p:nvSpPr>
        <p:spPr/>
        <p:txBody>
          <a:bodyPr>
            <a:normAutofit fontScale="70000" lnSpcReduction="20000"/>
          </a:bodyPr>
          <a:lstStyle/>
          <a:p>
            <a:r>
              <a:rPr lang="en-US" dirty="0"/>
              <a:t>Most languages encourage either </a:t>
            </a:r>
            <a:r>
              <a:rPr lang="en-US" b="1" dirty="0"/>
              <a:t>snake case</a:t>
            </a:r>
            <a:r>
              <a:rPr lang="en-US" dirty="0"/>
              <a:t> or </a:t>
            </a:r>
            <a:r>
              <a:rPr lang="en-US" b="1" dirty="0"/>
              <a:t>camel case</a:t>
            </a:r>
          </a:p>
          <a:p>
            <a:pPr lvl="1"/>
            <a:r>
              <a:rPr lang="en-US" dirty="0"/>
              <a:t>Snake case breaks up words with underscores: </a:t>
            </a:r>
            <a:r>
              <a:rPr lang="en-US" b="1" dirty="0" err="1">
                <a:latin typeface="Courier New" panose="02070309020205020404" pitchFamily="49" charset="0"/>
                <a:cs typeface="Courier New" panose="02070309020205020404" pitchFamily="49" charset="0"/>
              </a:rPr>
              <a:t>nuclear_silo_radius</a:t>
            </a:r>
            <a:endParaRPr lang="en-US" b="1" dirty="0">
              <a:latin typeface="Courier New" panose="02070309020205020404" pitchFamily="49" charset="0"/>
              <a:cs typeface="Courier New" panose="02070309020205020404" pitchFamily="49" charset="0"/>
            </a:endParaRPr>
          </a:p>
          <a:p>
            <a:pPr lvl="1"/>
            <a:r>
              <a:rPr lang="en-US" dirty="0"/>
              <a:t>Camel case breaks up words with capitalization: </a:t>
            </a:r>
            <a:r>
              <a:rPr lang="en-US" b="1" dirty="0" err="1">
                <a:latin typeface="Courier New" panose="02070309020205020404" pitchFamily="49" charset="0"/>
                <a:cs typeface="Courier New" panose="02070309020205020404" pitchFamily="49" charset="0"/>
              </a:rPr>
              <a:t>nuclearSiloRadius</a:t>
            </a:r>
            <a:endParaRPr lang="en-US" b="1" dirty="0">
              <a:latin typeface="Courier New" panose="02070309020205020404" pitchFamily="49" charset="0"/>
              <a:cs typeface="Courier New" panose="02070309020205020404" pitchFamily="49" charset="0"/>
            </a:endParaRPr>
          </a:p>
          <a:p>
            <a:pPr lvl="1"/>
            <a:r>
              <a:rPr lang="en-US" dirty="0"/>
              <a:t>Snake case is common in C and Python</a:t>
            </a:r>
          </a:p>
          <a:p>
            <a:pPr lvl="1"/>
            <a:r>
              <a:rPr lang="en-US" dirty="0"/>
              <a:t>Camel case is common in Java and C#</a:t>
            </a:r>
          </a:p>
          <a:p>
            <a:pPr lvl="1"/>
            <a:r>
              <a:rPr lang="en-US" dirty="0"/>
              <a:t>Very few programming languages allow spaces in variable names</a:t>
            </a:r>
          </a:p>
          <a:p>
            <a:r>
              <a:rPr lang="en-US" dirty="0"/>
              <a:t>I prefer variables to be explicit so that it's clear what we're talking about even if we start reading in the middle of unfamiliar code</a:t>
            </a:r>
          </a:p>
          <a:p>
            <a:pPr lvl="1"/>
            <a:r>
              <a:rPr lang="en-US" dirty="0"/>
              <a:t>Java tends toward the explicit rather than the abbreviated</a:t>
            </a:r>
          </a:p>
          <a:p>
            <a:r>
              <a:rPr lang="en-US" dirty="0"/>
              <a:t>A few other Java naming conventions:</a:t>
            </a:r>
          </a:p>
          <a:p>
            <a:pPr lvl="1"/>
            <a:r>
              <a:rPr lang="en-US" dirty="0"/>
              <a:t>Packages are all lowercase</a:t>
            </a:r>
          </a:p>
          <a:p>
            <a:pPr lvl="1"/>
            <a:r>
              <a:rPr lang="en-US" dirty="0"/>
              <a:t>Local variables, member variables, and methods start with lowercase letters</a:t>
            </a:r>
          </a:p>
          <a:p>
            <a:pPr lvl="1"/>
            <a:r>
              <a:rPr lang="en-US" dirty="0"/>
              <a:t>Classes, </a:t>
            </a:r>
            <a:r>
              <a:rPr lang="en-US" dirty="0" err="1"/>
              <a:t>enums</a:t>
            </a:r>
            <a:r>
              <a:rPr lang="en-US" dirty="0"/>
              <a:t>, and interfaces start with uppercase letters</a:t>
            </a:r>
          </a:p>
          <a:p>
            <a:pPr lvl="1"/>
            <a:r>
              <a:rPr lang="en-US" dirty="0"/>
              <a:t>Constants are written in snake case with ALL CAPS</a:t>
            </a:r>
          </a:p>
        </p:txBody>
      </p:sp>
    </p:spTree>
    <p:extLst>
      <p:ext uri="{BB962C8B-B14F-4D97-AF65-F5344CB8AC3E}">
        <p14:creationId xmlns:p14="http://schemas.microsoft.com/office/powerpoint/2010/main" val="250104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6F10-A247-4D75-A2CF-3BCCC7221FF3}"/>
              </a:ext>
            </a:extLst>
          </p:cNvPr>
          <p:cNvSpPr>
            <a:spLocks noGrp="1"/>
          </p:cNvSpPr>
          <p:nvPr>
            <p:ph type="title"/>
          </p:nvPr>
        </p:nvSpPr>
        <p:spPr/>
        <p:txBody>
          <a:bodyPr/>
          <a:lstStyle/>
          <a:p>
            <a:r>
              <a:rPr lang="en-US" dirty="0"/>
              <a:t>Older naming conventions</a:t>
            </a:r>
          </a:p>
        </p:txBody>
      </p:sp>
      <p:sp>
        <p:nvSpPr>
          <p:cNvPr id="3" name="Content Placeholder 2">
            <a:extLst>
              <a:ext uri="{FF2B5EF4-FFF2-40B4-BE49-F238E27FC236}">
                <a16:creationId xmlns:a16="http://schemas.microsoft.com/office/drawing/2014/main" id="{35003DC8-84CA-43D6-AF98-FEA6D1A5E01F}"/>
              </a:ext>
            </a:extLst>
          </p:cNvPr>
          <p:cNvSpPr>
            <a:spLocks noGrp="1"/>
          </p:cNvSpPr>
          <p:nvPr>
            <p:ph idx="1"/>
          </p:nvPr>
        </p:nvSpPr>
        <p:spPr>
          <a:xfrm>
            <a:off x="609600" y="1775192"/>
            <a:ext cx="10972800" cy="4625609"/>
          </a:xfrm>
        </p:spPr>
        <p:txBody>
          <a:bodyPr>
            <a:normAutofit fontScale="70000" lnSpcReduction="20000"/>
          </a:bodyPr>
          <a:lstStyle/>
          <a:p>
            <a:r>
              <a:rPr lang="en-US" dirty="0"/>
              <a:t>Most languages do not have meaningful limitations on variable name length now, but they used to</a:t>
            </a:r>
          </a:p>
          <a:p>
            <a:r>
              <a:rPr lang="en-US" dirty="0"/>
              <a:t>Older C code in particular often leaves out vowels to save space</a:t>
            </a:r>
          </a:p>
          <a:p>
            <a:r>
              <a:rPr lang="en-US" dirty="0"/>
              <a:t>Hungarian notations are naming conventions that describe the types of variables with prefixes:</a:t>
            </a:r>
          </a:p>
          <a:p>
            <a:pPr lvl="1"/>
            <a:r>
              <a:rPr lang="en-US" b="1" dirty="0" err="1">
                <a:latin typeface="Courier New" panose="02070309020205020404" pitchFamily="49" charset="0"/>
                <a:cs typeface="Courier New" panose="02070309020205020404" pitchFamily="49" charset="0"/>
              </a:rPr>
              <a:t>wParam</a:t>
            </a:r>
            <a:r>
              <a:rPr lang="en-US" dirty="0"/>
              <a:t> 		(word-sized parameter)</a:t>
            </a:r>
          </a:p>
          <a:p>
            <a:pPr lvl="1"/>
            <a:r>
              <a:rPr lang="en-US" b="1" dirty="0" err="1">
                <a:latin typeface="Courier New" panose="02070309020205020404" pitchFamily="49" charset="0"/>
                <a:cs typeface="Courier New" panose="02070309020205020404" pitchFamily="49" charset="0"/>
              </a:rPr>
              <a:t>pfData</a:t>
            </a:r>
            <a:r>
              <a:rPr lang="en-US" dirty="0"/>
              <a:t> 		(pointer to a floating-point value of data)</a:t>
            </a:r>
          </a:p>
          <a:p>
            <a:pPr lvl="1"/>
            <a:r>
              <a:rPr lang="en-US" b="1" dirty="0" err="1">
                <a:latin typeface="Courier New" panose="02070309020205020404" pitchFamily="49" charset="0"/>
                <a:cs typeface="Courier New" panose="02070309020205020404" pitchFamily="49" charset="0"/>
              </a:rPr>
              <a:t>lpszName</a:t>
            </a:r>
            <a:r>
              <a:rPr lang="en-US" dirty="0"/>
              <a:t> 	(long pointer to a zero-terminated string)</a:t>
            </a:r>
          </a:p>
          <a:p>
            <a:r>
              <a:rPr lang="en-US" dirty="0"/>
              <a:t>Hungarian notations can also be used to specify scopes:</a:t>
            </a:r>
          </a:p>
          <a:p>
            <a:pPr lvl="1"/>
            <a:r>
              <a:rPr lang="en-US" b="1" dirty="0" err="1">
                <a:latin typeface="Courier New" panose="02070309020205020404" pitchFamily="49" charset="0"/>
                <a:cs typeface="Courier New" panose="02070309020205020404" pitchFamily="49" charset="0"/>
              </a:rPr>
              <a:t>g_nGoats</a:t>
            </a:r>
            <a:r>
              <a:rPr lang="en-US" dirty="0"/>
              <a:t> 	(global integer for number of goats)</a:t>
            </a:r>
          </a:p>
          <a:p>
            <a:pPr lvl="1"/>
            <a:r>
              <a:rPr lang="en-US" b="1" dirty="0" err="1">
                <a:latin typeface="Courier New" panose="02070309020205020404" pitchFamily="49" charset="0"/>
                <a:cs typeface="Courier New" panose="02070309020205020404" pitchFamily="49" charset="0"/>
              </a:rPr>
              <a:t>m_nBoats</a:t>
            </a:r>
            <a:r>
              <a:rPr lang="en-US" dirty="0"/>
              <a:t> 	(member variable integer for number of boats)</a:t>
            </a:r>
          </a:p>
          <a:p>
            <a:r>
              <a:rPr lang="en-US" dirty="0"/>
              <a:t>These conventions have largely been given up, since IDEs provide tools for keeping track of types and scopes</a:t>
            </a:r>
          </a:p>
          <a:p>
            <a:pPr lvl="1"/>
            <a:r>
              <a:rPr lang="en-US" dirty="0"/>
              <a:t>Also, languages likes Java and C# have much stronger type-safety than C and C++, giving compiler errors for misusing types</a:t>
            </a:r>
          </a:p>
          <a:p>
            <a:endParaRPr lang="en-US" dirty="0"/>
          </a:p>
        </p:txBody>
      </p:sp>
    </p:spTree>
    <p:extLst>
      <p:ext uri="{BB962C8B-B14F-4D97-AF65-F5344CB8AC3E}">
        <p14:creationId xmlns:p14="http://schemas.microsoft.com/office/powerpoint/2010/main" val="209271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F41BF-860F-45FA-8FCF-3B6B144F2538}"/>
              </a:ext>
            </a:extLst>
          </p:cNvPr>
          <p:cNvSpPr>
            <a:spLocks noGrp="1"/>
          </p:cNvSpPr>
          <p:nvPr>
            <p:ph type="title"/>
          </p:nvPr>
        </p:nvSpPr>
        <p:spPr/>
        <p:txBody>
          <a:bodyPr/>
          <a:lstStyle/>
          <a:p>
            <a:r>
              <a:rPr lang="en-US" dirty="0"/>
              <a:t>Layout conventions</a:t>
            </a:r>
          </a:p>
        </p:txBody>
      </p:sp>
      <p:sp>
        <p:nvSpPr>
          <p:cNvPr id="3" name="Content Placeholder 2">
            <a:extLst>
              <a:ext uri="{FF2B5EF4-FFF2-40B4-BE49-F238E27FC236}">
                <a16:creationId xmlns:a16="http://schemas.microsoft.com/office/drawing/2014/main" id="{5FE99A28-1A6F-42D1-BDF1-B9A3B9B3CC8E}"/>
              </a:ext>
            </a:extLst>
          </p:cNvPr>
          <p:cNvSpPr>
            <a:spLocks noGrp="1"/>
          </p:cNvSpPr>
          <p:nvPr>
            <p:ph idx="1"/>
          </p:nvPr>
        </p:nvSpPr>
        <p:spPr>
          <a:xfrm>
            <a:off x="304800" y="1775192"/>
            <a:ext cx="5791200" cy="4625609"/>
          </a:xfrm>
        </p:spPr>
        <p:txBody>
          <a:bodyPr>
            <a:normAutofit fontScale="70000" lnSpcReduction="20000"/>
          </a:bodyPr>
          <a:lstStyle/>
          <a:p>
            <a:r>
              <a:rPr lang="en-US" dirty="0"/>
              <a:t>Many languages (with the notable exception of Python) ignore whitespace</a:t>
            </a:r>
          </a:p>
          <a:p>
            <a:r>
              <a:rPr lang="en-US" dirty="0"/>
              <a:t>Thus, we have a choice about how to layout our code</a:t>
            </a:r>
          </a:p>
          <a:p>
            <a:r>
              <a:rPr lang="en-US" dirty="0"/>
              <a:t>In C-family, curly brace languages, it's common to put the opening brace of an </a:t>
            </a:r>
            <a:r>
              <a:rPr lang="en-US" b="1" dirty="0">
                <a:latin typeface="Courier New" panose="02070309020205020404" pitchFamily="49" charset="0"/>
                <a:cs typeface="Courier New" panose="02070309020205020404" pitchFamily="49" charset="0"/>
              </a:rPr>
              <a:t>if</a:t>
            </a:r>
            <a:r>
              <a:rPr lang="en-US" dirty="0"/>
              <a:t> statement, method, or loop either on the same line as the header (K&amp;R style) or on the next line (Allman style)</a:t>
            </a:r>
          </a:p>
          <a:p>
            <a:pPr lvl="1"/>
            <a:r>
              <a:rPr lang="en-US" dirty="0"/>
              <a:t>K&amp;R is more common for Java, but Allman is more common for C#</a:t>
            </a:r>
          </a:p>
          <a:p>
            <a:r>
              <a:rPr lang="en-US" dirty="0"/>
              <a:t>Some people also have strong feelings that indentation should be tabs while others prefer spaces</a:t>
            </a:r>
          </a:p>
          <a:p>
            <a:r>
              <a:rPr lang="en-US" dirty="0"/>
              <a:t>A common convention is that lines of code should not exceed 80 characters</a:t>
            </a:r>
          </a:p>
        </p:txBody>
      </p:sp>
      <p:sp>
        <p:nvSpPr>
          <p:cNvPr id="4" name="Rectangle 3">
            <a:extLst>
              <a:ext uri="{FF2B5EF4-FFF2-40B4-BE49-F238E27FC236}">
                <a16:creationId xmlns:a16="http://schemas.microsoft.com/office/drawing/2014/main" id="{D9DDD2C8-5B4B-416A-BDF4-9A028EBF7A80}"/>
              </a:ext>
            </a:extLst>
          </p:cNvPr>
          <p:cNvSpPr/>
          <p:nvPr/>
        </p:nvSpPr>
        <p:spPr>
          <a:xfrm>
            <a:off x="6172200" y="2286000"/>
            <a:ext cx="59436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latin typeface="Courier New" panose="02070309020205020404" pitchFamily="49" charset="0"/>
                <a:cs typeface="Courier New" panose="02070309020205020404" pitchFamily="49" charset="0"/>
              </a:rPr>
              <a:t>if (raining) {</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System.out.println</a:t>
            </a:r>
            <a:r>
              <a:rPr lang="en-US" sz="2000" b="1" dirty="0">
                <a:latin typeface="Courier New" panose="02070309020205020404" pitchFamily="49" charset="0"/>
                <a:cs typeface="Courier New" panose="02070309020205020404" pitchFamily="49" charset="0"/>
              </a:rPr>
              <a:t>("I'm wet!");</a:t>
            </a:r>
          </a:p>
          <a:p>
            <a:r>
              <a:rPr lang="en-US" sz="2000" b="1" dirty="0">
                <a:latin typeface="Courier New" panose="02070309020205020404" pitchFamily="49" charset="0"/>
                <a:cs typeface="Courier New" panose="02070309020205020404" pitchFamily="49" charset="0"/>
              </a:rPr>
              <a:t>}</a:t>
            </a:r>
          </a:p>
        </p:txBody>
      </p:sp>
      <p:sp>
        <p:nvSpPr>
          <p:cNvPr id="5" name="Rectangle 4">
            <a:extLst>
              <a:ext uri="{FF2B5EF4-FFF2-40B4-BE49-F238E27FC236}">
                <a16:creationId xmlns:a16="http://schemas.microsoft.com/office/drawing/2014/main" id="{3A5DB1A9-A264-47A4-9CA1-1F35316AA992}"/>
              </a:ext>
            </a:extLst>
          </p:cNvPr>
          <p:cNvSpPr/>
          <p:nvPr/>
        </p:nvSpPr>
        <p:spPr>
          <a:xfrm>
            <a:off x="6172200" y="4484132"/>
            <a:ext cx="59436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latin typeface="Courier New" panose="02070309020205020404" pitchFamily="49" charset="0"/>
                <a:cs typeface="Courier New" panose="02070309020205020404" pitchFamily="49" charset="0"/>
              </a:rPr>
              <a:t>if (raining)</a:t>
            </a:r>
          </a:p>
          <a:p>
            <a:r>
              <a:rPr lang="en-US" sz="2000" b="1" dirty="0">
                <a:latin typeface="Courier New" panose="02070309020205020404" pitchFamily="49" charset="0"/>
                <a:cs typeface="Courier New" panose="02070309020205020404" pitchFamily="49" charset="0"/>
              </a:rPr>
              <a:t>{</a:t>
            </a:r>
          </a:p>
          <a:p>
            <a:r>
              <a:rPr lang="en-US" sz="2000" b="1" dirty="0">
                <a:latin typeface="Courier New" panose="02070309020205020404" pitchFamily="49" charset="0"/>
                <a:cs typeface="Courier New" panose="02070309020205020404" pitchFamily="49" charset="0"/>
              </a:rPr>
              <a:t>	</a:t>
            </a:r>
            <a:r>
              <a:rPr lang="en-US" sz="2000" b="1" dirty="0" err="1">
                <a:latin typeface="Courier New" panose="02070309020205020404" pitchFamily="49" charset="0"/>
                <a:cs typeface="Courier New" panose="02070309020205020404" pitchFamily="49" charset="0"/>
              </a:rPr>
              <a:t>System.out.println</a:t>
            </a:r>
            <a:r>
              <a:rPr lang="en-US" sz="2000" b="1" dirty="0">
                <a:latin typeface="Courier New" panose="02070309020205020404" pitchFamily="49" charset="0"/>
                <a:cs typeface="Courier New" panose="02070309020205020404" pitchFamily="49" charset="0"/>
              </a:rPr>
              <a:t>("I'm wet!");</a:t>
            </a:r>
          </a:p>
          <a:p>
            <a:r>
              <a:rPr lang="en-US" sz="2000" b="1" dirty="0">
                <a:latin typeface="Courier New" panose="02070309020205020404" pitchFamily="49" charset="0"/>
                <a:cs typeface="Courier New" panose="02070309020205020404" pitchFamily="49" charset="0"/>
              </a:rPr>
              <a:t>}</a:t>
            </a:r>
          </a:p>
        </p:txBody>
      </p:sp>
      <p:sp>
        <p:nvSpPr>
          <p:cNvPr id="6" name="TextBox 5">
            <a:extLst>
              <a:ext uri="{FF2B5EF4-FFF2-40B4-BE49-F238E27FC236}">
                <a16:creationId xmlns:a16="http://schemas.microsoft.com/office/drawing/2014/main" id="{1DA5FB15-BC0F-4EAC-AE60-26D6B399A978}"/>
              </a:ext>
            </a:extLst>
          </p:cNvPr>
          <p:cNvSpPr txBox="1"/>
          <p:nvPr/>
        </p:nvSpPr>
        <p:spPr>
          <a:xfrm>
            <a:off x="8420100" y="1851475"/>
            <a:ext cx="1676400" cy="461665"/>
          </a:xfrm>
          <a:prstGeom prst="rect">
            <a:avLst/>
          </a:prstGeom>
          <a:noFill/>
        </p:spPr>
        <p:txBody>
          <a:bodyPr wrap="square" rtlCol="0">
            <a:spAutoFit/>
          </a:bodyPr>
          <a:lstStyle/>
          <a:p>
            <a:pPr algn="ctr"/>
            <a:r>
              <a:rPr lang="en-US" sz="2400" dirty="0"/>
              <a:t>K&amp;R style</a:t>
            </a:r>
          </a:p>
        </p:txBody>
      </p:sp>
      <p:sp>
        <p:nvSpPr>
          <p:cNvPr id="7" name="TextBox 6">
            <a:extLst>
              <a:ext uri="{FF2B5EF4-FFF2-40B4-BE49-F238E27FC236}">
                <a16:creationId xmlns:a16="http://schemas.microsoft.com/office/drawing/2014/main" id="{F9C2BC68-C085-4E7E-AF4A-B2F3E8C8EDA8}"/>
              </a:ext>
            </a:extLst>
          </p:cNvPr>
          <p:cNvSpPr txBox="1"/>
          <p:nvPr/>
        </p:nvSpPr>
        <p:spPr>
          <a:xfrm>
            <a:off x="7848600" y="4038600"/>
            <a:ext cx="2819400" cy="461665"/>
          </a:xfrm>
          <a:prstGeom prst="rect">
            <a:avLst/>
          </a:prstGeom>
          <a:noFill/>
        </p:spPr>
        <p:txBody>
          <a:bodyPr wrap="square" rtlCol="0">
            <a:spAutoFit/>
          </a:bodyPr>
          <a:lstStyle/>
          <a:p>
            <a:pPr algn="ctr"/>
            <a:r>
              <a:rPr lang="en-US" sz="2400" dirty="0"/>
              <a:t>Allman style</a:t>
            </a:r>
          </a:p>
        </p:txBody>
      </p:sp>
    </p:spTree>
    <p:extLst>
      <p:ext uri="{BB962C8B-B14F-4D97-AF65-F5344CB8AC3E}">
        <p14:creationId xmlns:p14="http://schemas.microsoft.com/office/powerpoint/2010/main" val="339277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8EDD-7B7F-4B63-93D8-6C38164EE627}"/>
              </a:ext>
            </a:extLst>
          </p:cNvPr>
          <p:cNvSpPr>
            <a:spLocks noGrp="1"/>
          </p:cNvSpPr>
          <p:nvPr>
            <p:ph type="title"/>
          </p:nvPr>
        </p:nvSpPr>
        <p:spPr/>
        <p:txBody>
          <a:bodyPr/>
          <a:lstStyle/>
          <a:p>
            <a:r>
              <a:rPr lang="en-US" dirty="0"/>
              <a:t>Deployment</a:t>
            </a:r>
          </a:p>
        </p:txBody>
      </p:sp>
      <p:sp>
        <p:nvSpPr>
          <p:cNvPr id="3" name="Content Placeholder 2">
            <a:extLst>
              <a:ext uri="{FF2B5EF4-FFF2-40B4-BE49-F238E27FC236}">
                <a16:creationId xmlns:a16="http://schemas.microsoft.com/office/drawing/2014/main" id="{C799DE46-D3D3-4492-BB5C-E55155F36DDE}"/>
              </a:ext>
            </a:extLst>
          </p:cNvPr>
          <p:cNvSpPr>
            <a:spLocks noGrp="1"/>
          </p:cNvSpPr>
          <p:nvPr>
            <p:ph idx="1"/>
          </p:nvPr>
        </p:nvSpPr>
        <p:spPr/>
        <p:txBody>
          <a:bodyPr>
            <a:normAutofit/>
          </a:bodyPr>
          <a:lstStyle/>
          <a:p>
            <a:r>
              <a:rPr lang="en-US" dirty="0"/>
              <a:t>Deployment has the following steps</a:t>
            </a:r>
          </a:p>
          <a:p>
            <a:pPr lvl="1"/>
            <a:r>
              <a:rPr lang="en-US" b="1" dirty="0"/>
              <a:t>Release:</a:t>
            </a:r>
            <a:r>
              <a:rPr lang="en-US" dirty="0"/>
              <a:t> Assembling the artifacts into a distributable package (like a zip file or an installer tool)</a:t>
            </a:r>
          </a:p>
          <a:p>
            <a:pPr lvl="1"/>
            <a:r>
              <a:rPr lang="en-US" b="1" dirty="0"/>
              <a:t>Install:</a:t>
            </a:r>
            <a:r>
              <a:rPr lang="en-US" dirty="0"/>
              <a:t> Bringing the distributable package to the production environment and putting the artifacts in the right nodes</a:t>
            </a:r>
          </a:p>
          <a:p>
            <a:pPr lvl="1"/>
            <a:r>
              <a:rPr lang="en-US" b="1" dirty="0"/>
              <a:t>Activate:</a:t>
            </a:r>
            <a:r>
              <a:rPr lang="en-US" dirty="0"/>
              <a:t> Start the executable artifacts</a:t>
            </a:r>
          </a:p>
          <a:p>
            <a:r>
              <a:rPr lang="en-US" dirty="0"/>
              <a:t>Ideally, the installation and activation appear to be atomic</a:t>
            </a:r>
          </a:p>
          <a:p>
            <a:pPr lvl="1"/>
            <a:r>
              <a:rPr lang="en-US" dirty="0"/>
              <a:t>They happen as if they are a single activity</a:t>
            </a:r>
          </a:p>
          <a:p>
            <a:pPr lvl="1"/>
            <a:r>
              <a:rPr lang="en-US" dirty="0"/>
              <a:t>They can be rolled back to the state before the installation</a:t>
            </a:r>
          </a:p>
        </p:txBody>
      </p:sp>
    </p:spTree>
    <p:extLst>
      <p:ext uri="{BB962C8B-B14F-4D97-AF65-F5344CB8AC3E}">
        <p14:creationId xmlns:p14="http://schemas.microsoft.com/office/powerpoint/2010/main" val="250393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4CBC-2C54-4461-B49C-519914E07FED}"/>
              </a:ext>
            </a:extLst>
          </p:cNvPr>
          <p:cNvSpPr>
            <a:spLocks noGrp="1"/>
          </p:cNvSpPr>
          <p:nvPr>
            <p:ph type="title"/>
          </p:nvPr>
        </p:nvSpPr>
        <p:spPr/>
        <p:txBody>
          <a:bodyPr/>
          <a:lstStyle/>
          <a:p>
            <a:r>
              <a:rPr lang="en-US" dirty="0"/>
              <a:t>Commenting</a:t>
            </a:r>
          </a:p>
        </p:txBody>
      </p:sp>
      <p:sp>
        <p:nvSpPr>
          <p:cNvPr id="3" name="Content Placeholder 2">
            <a:extLst>
              <a:ext uri="{FF2B5EF4-FFF2-40B4-BE49-F238E27FC236}">
                <a16:creationId xmlns:a16="http://schemas.microsoft.com/office/drawing/2014/main" id="{E442CAF2-A39E-43B0-BDA3-2A07D2C6E765}"/>
              </a:ext>
            </a:extLst>
          </p:cNvPr>
          <p:cNvSpPr>
            <a:spLocks noGrp="1"/>
          </p:cNvSpPr>
          <p:nvPr>
            <p:ph idx="1"/>
          </p:nvPr>
        </p:nvSpPr>
        <p:spPr/>
        <p:txBody>
          <a:bodyPr>
            <a:normAutofit lnSpcReduction="10000"/>
          </a:bodyPr>
          <a:lstStyle/>
          <a:p>
            <a:r>
              <a:rPr lang="en-US" dirty="0"/>
              <a:t>Almost every language allows for comments</a:t>
            </a:r>
          </a:p>
          <a:p>
            <a:r>
              <a:rPr lang="en-US" dirty="0"/>
              <a:t>Code that is so easy to understand that it needs no comments is called </a:t>
            </a:r>
            <a:r>
              <a:rPr lang="en-US" b="1" dirty="0"/>
              <a:t>self-documenting code</a:t>
            </a:r>
          </a:p>
          <a:p>
            <a:pPr lvl="1"/>
            <a:r>
              <a:rPr lang="en-US" dirty="0"/>
              <a:t>Ideally, all code is self-documenting, but this goal is rarely reached</a:t>
            </a:r>
          </a:p>
          <a:p>
            <a:r>
              <a:rPr lang="en-US" dirty="0"/>
              <a:t>Perhaps the other end of the spectrum is </a:t>
            </a:r>
            <a:r>
              <a:rPr lang="en-US" b="1" dirty="0"/>
              <a:t>literate programming</a:t>
            </a:r>
            <a:r>
              <a:rPr lang="en-US" dirty="0"/>
              <a:t>, which explains everything in English mixed in with the code, taking the perspective that code is for humans to understand and only incidentally for computers to execute</a:t>
            </a:r>
          </a:p>
          <a:p>
            <a:r>
              <a:rPr lang="en-US" dirty="0"/>
              <a:t>Commenting should explain confusing code, especially unusual algorithms</a:t>
            </a:r>
          </a:p>
        </p:txBody>
      </p:sp>
    </p:spTree>
    <p:extLst>
      <p:ext uri="{BB962C8B-B14F-4D97-AF65-F5344CB8AC3E}">
        <p14:creationId xmlns:p14="http://schemas.microsoft.com/office/powerpoint/2010/main" val="82514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31AD2-0A4E-4E45-9AFC-500873A20508}"/>
              </a:ext>
            </a:extLst>
          </p:cNvPr>
          <p:cNvSpPr>
            <a:spLocks noGrp="1"/>
          </p:cNvSpPr>
          <p:nvPr>
            <p:ph type="title"/>
          </p:nvPr>
        </p:nvSpPr>
        <p:spPr/>
        <p:txBody>
          <a:bodyPr/>
          <a:lstStyle/>
          <a:p>
            <a:r>
              <a:rPr lang="en-US" dirty="0"/>
              <a:t>Good commenting</a:t>
            </a:r>
          </a:p>
        </p:txBody>
      </p:sp>
      <p:sp>
        <p:nvSpPr>
          <p:cNvPr id="3" name="Content Placeholder 2">
            <a:extLst>
              <a:ext uri="{FF2B5EF4-FFF2-40B4-BE49-F238E27FC236}">
                <a16:creationId xmlns:a16="http://schemas.microsoft.com/office/drawing/2014/main" id="{A2CF5131-34BC-435D-A931-FDC27F7C39FF}"/>
              </a:ext>
            </a:extLst>
          </p:cNvPr>
          <p:cNvSpPr>
            <a:spLocks noGrp="1"/>
          </p:cNvSpPr>
          <p:nvPr>
            <p:ph idx="1"/>
          </p:nvPr>
        </p:nvSpPr>
        <p:spPr/>
        <p:txBody>
          <a:bodyPr>
            <a:normAutofit fontScale="92500" lnSpcReduction="10000"/>
          </a:bodyPr>
          <a:lstStyle/>
          <a:p>
            <a:r>
              <a:rPr lang="en-US" b="1" dirty="0"/>
              <a:t>Do</a:t>
            </a:r>
            <a:r>
              <a:rPr lang="en-US" dirty="0"/>
              <a:t> use comments to describe the intent of a complicated piece of code</a:t>
            </a:r>
          </a:p>
          <a:p>
            <a:r>
              <a:rPr lang="en-US" b="1" dirty="0"/>
              <a:t>Do</a:t>
            </a:r>
            <a:r>
              <a:rPr lang="en-US" dirty="0"/>
              <a:t> use comments to explain the rationale behind a decision so that people can understand in the future</a:t>
            </a:r>
          </a:p>
          <a:p>
            <a:pPr lvl="1"/>
            <a:r>
              <a:rPr lang="en-US" dirty="0"/>
              <a:t>Why this way?</a:t>
            </a:r>
          </a:p>
          <a:p>
            <a:pPr lvl="1"/>
            <a:r>
              <a:rPr lang="en-US" dirty="0"/>
              <a:t>Why not that other way?</a:t>
            </a:r>
          </a:p>
          <a:p>
            <a:r>
              <a:rPr lang="en-US" b="1" dirty="0"/>
              <a:t>Do</a:t>
            </a:r>
            <a:r>
              <a:rPr lang="en-US" dirty="0"/>
              <a:t> use comments to reference relevant outside documents</a:t>
            </a:r>
          </a:p>
          <a:p>
            <a:pPr lvl="1"/>
            <a:r>
              <a:rPr lang="en-US" dirty="0"/>
              <a:t>Explanation of an algorithm</a:t>
            </a:r>
          </a:p>
          <a:p>
            <a:pPr lvl="1"/>
            <a:r>
              <a:rPr lang="en-US" dirty="0"/>
              <a:t>API documentation page</a:t>
            </a:r>
          </a:p>
          <a:p>
            <a:pPr lvl="1"/>
            <a:r>
              <a:rPr lang="en-US" dirty="0"/>
              <a:t>Design document with UML diagrams</a:t>
            </a:r>
          </a:p>
        </p:txBody>
      </p:sp>
    </p:spTree>
    <p:extLst>
      <p:ext uri="{BB962C8B-B14F-4D97-AF65-F5344CB8AC3E}">
        <p14:creationId xmlns:p14="http://schemas.microsoft.com/office/powerpoint/2010/main" val="9053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D5D7-F759-49CC-BE1C-D9F134132455}"/>
              </a:ext>
            </a:extLst>
          </p:cNvPr>
          <p:cNvSpPr>
            <a:spLocks noGrp="1"/>
          </p:cNvSpPr>
          <p:nvPr>
            <p:ph type="title"/>
          </p:nvPr>
        </p:nvSpPr>
        <p:spPr/>
        <p:txBody>
          <a:bodyPr/>
          <a:lstStyle/>
          <a:p>
            <a:r>
              <a:rPr lang="en-US" dirty="0"/>
              <a:t>Questionable commenting</a:t>
            </a:r>
          </a:p>
        </p:txBody>
      </p:sp>
      <p:sp>
        <p:nvSpPr>
          <p:cNvPr id="3" name="Content Placeholder 2">
            <a:extLst>
              <a:ext uri="{FF2B5EF4-FFF2-40B4-BE49-F238E27FC236}">
                <a16:creationId xmlns:a16="http://schemas.microsoft.com/office/drawing/2014/main" id="{E9752E9B-2A41-4831-A947-6E8941548871}"/>
              </a:ext>
            </a:extLst>
          </p:cNvPr>
          <p:cNvSpPr>
            <a:spLocks noGrp="1"/>
          </p:cNvSpPr>
          <p:nvPr>
            <p:ph idx="1"/>
          </p:nvPr>
        </p:nvSpPr>
        <p:spPr>
          <a:xfrm>
            <a:off x="609600" y="1775192"/>
            <a:ext cx="5791200" cy="4625609"/>
          </a:xfrm>
        </p:spPr>
        <p:txBody>
          <a:bodyPr>
            <a:normAutofit fontScale="92500" lnSpcReduction="20000"/>
          </a:bodyPr>
          <a:lstStyle/>
          <a:p>
            <a:r>
              <a:rPr lang="en-US" b="1" dirty="0"/>
              <a:t>Don't</a:t>
            </a:r>
            <a:r>
              <a:rPr lang="en-US" dirty="0"/>
              <a:t> use comments to repeat the code</a:t>
            </a:r>
          </a:p>
          <a:p>
            <a:r>
              <a:rPr lang="en-US" dirty="0"/>
              <a:t>Be careful about using comments for to-do items and future work</a:t>
            </a:r>
          </a:p>
          <a:p>
            <a:pPr lvl="1"/>
            <a:r>
              <a:rPr lang="en-US" dirty="0"/>
              <a:t>Especially if it means you don't do the right thing now</a:t>
            </a:r>
          </a:p>
          <a:p>
            <a:r>
              <a:rPr lang="en-US" dirty="0"/>
              <a:t>It is possible to over-comment, so consider whether the supplemental information is useful</a:t>
            </a:r>
          </a:p>
        </p:txBody>
      </p:sp>
      <p:sp>
        <p:nvSpPr>
          <p:cNvPr id="4" name="Rectangle 3">
            <a:extLst>
              <a:ext uri="{FF2B5EF4-FFF2-40B4-BE49-F238E27FC236}">
                <a16:creationId xmlns:a16="http://schemas.microsoft.com/office/drawing/2014/main" id="{EF25C34B-98FC-49AF-A862-7358D880A3BD}"/>
              </a:ext>
            </a:extLst>
          </p:cNvPr>
          <p:cNvSpPr/>
          <p:nvPr/>
        </p:nvSpPr>
        <p:spPr>
          <a:xfrm>
            <a:off x="6477000" y="3200400"/>
            <a:ext cx="5334000" cy="152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dirty="0">
                <a:latin typeface="Courier New" panose="02070309020205020404" pitchFamily="49" charset="0"/>
                <a:cs typeface="Courier New" panose="02070309020205020404" pitchFamily="49" charset="0"/>
              </a:rPr>
              <a:t>// Increase </a:t>
            </a:r>
            <a:r>
              <a:rPr lang="en-US" sz="2000" b="1" dirty="0" err="1">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 by 1</a:t>
            </a:r>
          </a:p>
          <a:p>
            <a:r>
              <a:rPr lang="en-US" sz="2000" b="1" dirty="0">
                <a:latin typeface="Courier New" panose="02070309020205020404" pitchFamily="49" charset="0"/>
                <a:cs typeface="Courier New" panose="02070309020205020404" pitchFamily="49" charset="0"/>
              </a:rPr>
              <a:t>++</a:t>
            </a:r>
            <a:r>
              <a:rPr lang="en-US" sz="2000" b="1" dirty="0" err="1">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a:t>
            </a:r>
          </a:p>
          <a:p>
            <a:endParaRPr lang="en-US" sz="2000" b="1" dirty="0">
              <a:latin typeface="Courier New" panose="02070309020205020404" pitchFamily="49" charset="0"/>
              <a:cs typeface="Courier New" panose="02070309020205020404" pitchFamily="49" charset="0"/>
            </a:endParaRPr>
          </a:p>
          <a:p>
            <a:r>
              <a:rPr lang="en-US" sz="2000" b="1" dirty="0">
                <a:latin typeface="Courier New" panose="02070309020205020404" pitchFamily="49" charset="0"/>
                <a:cs typeface="Courier New" panose="02070309020205020404" pitchFamily="49" charset="0"/>
              </a:rPr>
              <a:t>// Include sales[</a:t>
            </a:r>
            <a:r>
              <a:rPr lang="en-US" sz="2000" b="1" dirty="0" err="1">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 in the total</a:t>
            </a:r>
          </a:p>
          <a:p>
            <a:r>
              <a:rPr lang="en-US" sz="2000" b="1" dirty="0">
                <a:latin typeface="Courier New" panose="02070309020205020404" pitchFamily="49" charset="0"/>
                <a:cs typeface="Courier New" panose="02070309020205020404" pitchFamily="49" charset="0"/>
              </a:rPr>
              <a:t>total = total + sales[</a:t>
            </a:r>
            <a:r>
              <a:rPr lang="en-US" sz="2000" b="1" dirty="0" err="1">
                <a:latin typeface="Courier New" panose="02070309020205020404" pitchFamily="49" charset="0"/>
                <a:cs typeface="Courier New" panose="02070309020205020404" pitchFamily="49" charset="0"/>
              </a:rPr>
              <a:t>i</a:t>
            </a:r>
            <a:r>
              <a:rPr lang="en-US" sz="2000" b="1" dirty="0">
                <a:latin typeface="Courier New" panose="02070309020205020404" pitchFamily="49" charset="0"/>
                <a:cs typeface="Courier New" panose="02070309020205020404" pitchFamily="49" charset="0"/>
              </a:rPr>
              <a:t>];</a:t>
            </a:r>
          </a:p>
        </p:txBody>
      </p:sp>
      <p:sp>
        <p:nvSpPr>
          <p:cNvPr id="5" name="TextBox 4">
            <a:extLst>
              <a:ext uri="{FF2B5EF4-FFF2-40B4-BE49-F238E27FC236}">
                <a16:creationId xmlns:a16="http://schemas.microsoft.com/office/drawing/2014/main" id="{1E18E2D5-AF00-4F4D-BE4B-6ED4496DCA42}"/>
              </a:ext>
            </a:extLst>
          </p:cNvPr>
          <p:cNvSpPr txBox="1"/>
          <p:nvPr/>
        </p:nvSpPr>
        <p:spPr>
          <a:xfrm>
            <a:off x="6477000" y="2667000"/>
            <a:ext cx="5334000" cy="461665"/>
          </a:xfrm>
          <a:prstGeom prst="rect">
            <a:avLst/>
          </a:prstGeom>
          <a:noFill/>
        </p:spPr>
        <p:txBody>
          <a:bodyPr wrap="square" rtlCol="0">
            <a:spAutoFit/>
          </a:bodyPr>
          <a:lstStyle/>
          <a:p>
            <a:pPr algn="ctr"/>
            <a:r>
              <a:rPr lang="en-US" sz="2400" dirty="0"/>
              <a:t>Bad comments that repeat the code</a:t>
            </a:r>
          </a:p>
        </p:txBody>
      </p:sp>
    </p:spTree>
    <p:extLst>
      <p:ext uri="{BB962C8B-B14F-4D97-AF65-F5344CB8AC3E}">
        <p14:creationId xmlns:p14="http://schemas.microsoft.com/office/powerpoint/2010/main" val="26025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A803C-C214-433F-A120-B86152AEEFE5}"/>
              </a:ext>
            </a:extLst>
          </p:cNvPr>
          <p:cNvSpPr>
            <a:spLocks noGrp="1"/>
          </p:cNvSpPr>
          <p:nvPr>
            <p:ph type="title"/>
          </p:nvPr>
        </p:nvSpPr>
        <p:spPr/>
        <p:txBody>
          <a:bodyPr/>
          <a:lstStyle/>
          <a:p>
            <a:r>
              <a:rPr lang="en-US" dirty="0"/>
              <a:t>Data organization</a:t>
            </a:r>
          </a:p>
        </p:txBody>
      </p:sp>
      <p:sp>
        <p:nvSpPr>
          <p:cNvPr id="3" name="Content Placeholder 2">
            <a:extLst>
              <a:ext uri="{FF2B5EF4-FFF2-40B4-BE49-F238E27FC236}">
                <a16:creationId xmlns:a16="http://schemas.microsoft.com/office/drawing/2014/main" id="{2592BDBB-83B5-4799-A73F-E914DF4265DE}"/>
              </a:ext>
            </a:extLst>
          </p:cNvPr>
          <p:cNvSpPr>
            <a:spLocks noGrp="1"/>
          </p:cNvSpPr>
          <p:nvPr>
            <p:ph idx="1"/>
          </p:nvPr>
        </p:nvSpPr>
        <p:spPr/>
        <p:txBody>
          <a:bodyPr/>
          <a:lstStyle/>
          <a:p>
            <a:r>
              <a:rPr lang="en-US" dirty="0"/>
              <a:t>Programs often include data, but how should it be organized?</a:t>
            </a:r>
          </a:p>
          <a:p>
            <a:r>
              <a:rPr lang="en-US" dirty="0"/>
              <a:t>Data structures store the data in the program, but the data also needs to be stored between program runs or sent to someone else to use</a:t>
            </a:r>
          </a:p>
          <a:p>
            <a:pPr lvl="1"/>
            <a:r>
              <a:rPr lang="en-US" dirty="0"/>
              <a:t>Internal data vs. external data</a:t>
            </a:r>
          </a:p>
          <a:p>
            <a:r>
              <a:rPr lang="en-US" dirty="0"/>
              <a:t>Common data organization approaches</a:t>
            </a:r>
          </a:p>
          <a:p>
            <a:pPr lvl="1"/>
            <a:r>
              <a:rPr lang="en-US" dirty="0"/>
              <a:t>Markup languages</a:t>
            </a:r>
          </a:p>
          <a:p>
            <a:pPr lvl="1"/>
            <a:r>
              <a:rPr lang="en-US" dirty="0"/>
              <a:t>Databases</a:t>
            </a:r>
          </a:p>
        </p:txBody>
      </p:sp>
    </p:spTree>
    <p:extLst>
      <p:ext uri="{BB962C8B-B14F-4D97-AF65-F5344CB8AC3E}">
        <p14:creationId xmlns:p14="http://schemas.microsoft.com/office/powerpoint/2010/main" val="393410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AAEE-5A9B-4A4C-B405-BD2341BA5D5F}"/>
              </a:ext>
            </a:extLst>
          </p:cNvPr>
          <p:cNvSpPr>
            <a:spLocks noGrp="1"/>
          </p:cNvSpPr>
          <p:nvPr>
            <p:ph type="title"/>
          </p:nvPr>
        </p:nvSpPr>
        <p:spPr/>
        <p:txBody>
          <a:bodyPr/>
          <a:lstStyle/>
          <a:p>
            <a:r>
              <a:rPr lang="en-US" dirty="0"/>
              <a:t>Version control</a:t>
            </a:r>
          </a:p>
        </p:txBody>
      </p:sp>
      <p:sp>
        <p:nvSpPr>
          <p:cNvPr id="3" name="Content Placeholder 2">
            <a:extLst>
              <a:ext uri="{FF2B5EF4-FFF2-40B4-BE49-F238E27FC236}">
                <a16:creationId xmlns:a16="http://schemas.microsoft.com/office/drawing/2014/main" id="{38658455-600E-49A4-9C3B-2AA8ADFAE0E0}"/>
              </a:ext>
            </a:extLst>
          </p:cNvPr>
          <p:cNvSpPr>
            <a:spLocks noGrp="1"/>
          </p:cNvSpPr>
          <p:nvPr>
            <p:ph idx="1"/>
          </p:nvPr>
        </p:nvSpPr>
        <p:spPr/>
        <p:txBody>
          <a:bodyPr>
            <a:normAutofit fontScale="92500" lnSpcReduction="20000"/>
          </a:bodyPr>
          <a:lstStyle/>
          <a:p>
            <a:r>
              <a:rPr lang="en-US" dirty="0"/>
              <a:t>We already know the value of a </a:t>
            </a:r>
            <a:r>
              <a:rPr lang="en-US" b="1" dirty="0"/>
              <a:t>version control system (VCS)</a:t>
            </a:r>
          </a:p>
          <a:p>
            <a:r>
              <a:rPr lang="en-US" dirty="0"/>
              <a:t>Some details:</a:t>
            </a:r>
          </a:p>
          <a:p>
            <a:pPr lvl="1"/>
            <a:r>
              <a:rPr lang="en-US" dirty="0"/>
              <a:t>A VCS stores </a:t>
            </a:r>
            <a:r>
              <a:rPr lang="en-US" b="1" dirty="0"/>
              <a:t>items</a:t>
            </a:r>
            <a:r>
              <a:rPr lang="en-US" dirty="0"/>
              <a:t> (usually files)</a:t>
            </a:r>
          </a:p>
          <a:p>
            <a:pPr lvl="1"/>
            <a:r>
              <a:rPr lang="en-US" dirty="0"/>
              <a:t>A </a:t>
            </a:r>
            <a:r>
              <a:rPr lang="en-US" b="1" dirty="0"/>
              <a:t>version</a:t>
            </a:r>
            <a:r>
              <a:rPr lang="en-US" dirty="0"/>
              <a:t> is the set of items after one or more modifications</a:t>
            </a:r>
          </a:p>
          <a:p>
            <a:pPr lvl="1"/>
            <a:r>
              <a:rPr lang="en-US" dirty="0"/>
              <a:t>A </a:t>
            </a:r>
            <a:r>
              <a:rPr lang="en-US" b="1" dirty="0"/>
              <a:t>revision</a:t>
            </a:r>
            <a:r>
              <a:rPr lang="en-US" dirty="0"/>
              <a:t> is a version stored in a VCS</a:t>
            </a:r>
          </a:p>
          <a:p>
            <a:pPr lvl="1"/>
            <a:r>
              <a:rPr lang="en-US" dirty="0"/>
              <a:t>A </a:t>
            </a:r>
            <a:r>
              <a:rPr lang="en-US" b="1" dirty="0"/>
              <a:t>baseline</a:t>
            </a:r>
            <a:r>
              <a:rPr lang="en-US" dirty="0"/>
              <a:t> is the first revision</a:t>
            </a:r>
          </a:p>
          <a:p>
            <a:pPr lvl="1"/>
            <a:r>
              <a:rPr lang="en-US" dirty="0"/>
              <a:t>Storage for revisions is called a </a:t>
            </a:r>
            <a:r>
              <a:rPr lang="en-US" b="1" dirty="0"/>
              <a:t>repository</a:t>
            </a:r>
          </a:p>
          <a:p>
            <a:pPr lvl="1"/>
            <a:r>
              <a:rPr lang="en-US" dirty="0"/>
              <a:t>Storing a version in the repository is called </a:t>
            </a:r>
            <a:r>
              <a:rPr lang="en-US" b="1" dirty="0"/>
              <a:t>checking in</a:t>
            </a:r>
            <a:r>
              <a:rPr lang="en-US" dirty="0"/>
              <a:t> or </a:t>
            </a:r>
            <a:r>
              <a:rPr lang="en-US" b="1" dirty="0"/>
              <a:t>committing</a:t>
            </a:r>
          </a:p>
          <a:p>
            <a:pPr lvl="1"/>
            <a:r>
              <a:rPr lang="en-US" dirty="0"/>
              <a:t>Retrieving a version from the repository is called </a:t>
            </a:r>
            <a:r>
              <a:rPr lang="en-US" b="1" dirty="0"/>
              <a:t>checking out</a:t>
            </a:r>
            <a:r>
              <a:rPr lang="en-US" dirty="0"/>
              <a:t> or </a:t>
            </a:r>
            <a:r>
              <a:rPr lang="en-US" b="1" dirty="0"/>
              <a:t>updating</a:t>
            </a:r>
          </a:p>
          <a:p>
            <a:pPr lvl="1"/>
            <a:r>
              <a:rPr lang="en-US" dirty="0"/>
              <a:t>A checked-out version of an item is a </a:t>
            </a:r>
            <a:r>
              <a:rPr lang="en-US" b="1" dirty="0"/>
              <a:t>working copy</a:t>
            </a:r>
          </a:p>
        </p:txBody>
      </p:sp>
    </p:spTree>
    <p:extLst>
      <p:ext uri="{BB962C8B-B14F-4D97-AF65-F5344CB8AC3E}">
        <p14:creationId xmlns:p14="http://schemas.microsoft.com/office/powerpoint/2010/main" val="146484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0E1B-0257-40D6-B138-4FBFCC48944E}"/>
              </a:ext>
            </a:extLst>
          </p:cNvPr>
          <p:cNvSpPr>
            <a:spLocks noGrp="1"/>
          </p:cNvSpPr>
          <p:nvPr>
            <p:ph type="title"/>
          </p:nvPr>
        </p:nvSpPr>
        <p:spPr/>
        <p:txBody>
          <a:bodyPr/>
          <a:lstStyle/>
          <a:p>
            <a:r>
              <a:rPr lang="en-US" dirty="0"/>
              <a:t>VCS choices</a:t>
            </a:r>
          </a:p>
        </p:txBody>
      </p:sp>
      <p:sp>
        <p:nvSpPr>
          <p:cNvPr id="3" name="Content Placeholder 2">
            <a:extLst>
              <a:ext uri="{FF2B5EF4-FFF2-40B4-BE49-F238E27FC236}">
                <a16:creationId xmlns:a16="http://schemas.microsoft.com/office/drawing/2014/main" id="{CAEB036B-CBCC-416A-A7FC-80EA7A4115AE}"/>
              </a:ext>
            </a:extLst>
          </p:cNvPr>
          <p:cNvSpPr>
            <a:spLocks noGrp="1"/>
          </p:cNvSpPr>
          <p:nvPr>
            <p:ph idx="1"/>
          </p:nvPr>
        </p:nvSpPr>
        <p:spPr/>
        <p:txBody>
          <a:bodyPr>
            <a:normAutofit fontScale="92500" lnSpcReduction="10000"/>
          </a:bodyPr>
          <a:lstStyle/>
          <a:p>
            <a:r>
              <a:rPr lang="en-US" dirty="0"/>
              <a:t>How do we deal with two or more different people working on the same file and trying to commit them to the same repository?</a:t>
            </a:r>
          </a:p>
          <a:p>
            <a:pPr lvl="1"/>
            <a:r>
              <a:rPr lang="en-US" b="1" dirty="0"/>
              <a:t>File locking:</a:t>
            </a:r>
            <a:r>
              <a:rPr lang="en-US" dirty="0"/>
              <a:t> When a files are checked out for modification, they are locked, meaning that no one else can check them out for modification</a:t>
            </a:r>
          </a:p>
          <a:p>
            <a:pPr lvl="1"/>
            <a:r>
              <a:rPr lang="en-US" b="1" dirty="0"/>
              <a:t>Concurrent modification and merge:</a:t>
            </a:r>
            <a:r>
              <a:rPr lang="en-US" dirty="0"/>
              <a:t> If someone tries to commit a file based on an older version of the file, the commit fails, forcing the person to merge the newer repository file with the file they're working on</a:t>
            </a:r>
          </a:p>
          <a:p>
            <a:r>
              <a:rPr lang="en-US" dirty="0"/>
              <a:t>Before you start modifying a file, it's wise to pull down the latest changes first</a:t>
            </a:r>
          </a:p>
          <a:p>
            <a:r>
              <a:rPr lang="en-US" dirty="0"/>
              <a:t>A centralized VCS has one central repository</a:t>
            </a:r>
          </a:p>
          <a:p>
            <a:r>
              <a:rPr lang="en-US" dirty="0"/>
              <a:t>A distributed VCS has many repositories that are peers</a:t>
            </a:r>
          </a:p>
        </p:txBody>
      </p:sp>
    </p:spTree>
    <p:extLst>
      <p:ext uri="{BB962C8B-B14F-4D97-AF65-F5344CB8AC3E}">
        <p14:creationId xmlns:p14="http://schemas.microsoft.com/office/powerpoint/2010/main" val="91393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86CB7-F5C0-4A28-9C50-FB0908A6B039}"/>
              </a:ext>
            </a:extLst>
          </p:cNvPr>
          <p:cNvSpPr>
            <a:spLocks noGrp="1"/>
          </p:cNvSpPr>
          <p:nvPr>
            <p:ph type="title"/>
          </p:nvPr>
        </p:nvSpPr>
        <p:spPr/>
        <p:txBody>
          <a:bodyPr/>
          <a:lstStyle/>
          <a:p>
            <a:r>
              <a:rPr lang="en-US" dirty="0"/>
              <a:t>Quality Assurance in Construction</a:t>
            </a:r>
          </a:p>
        </p:txBody>
      </p:sp>
      <p:sp>
        <p:nvSpPr>
          <p:cNvPr id="3" name="Text Placeholder 2">
            <a:extLst>
              <a:ext uri="{FF2B5EF4-FFF2-40B4-BE49-F238E27FC236}">
                <a16:creationId xmlns:a16="http://schemas.microsoft.com/office/drawing/2014/main" id="{4B726233-460A-4B3B-9DB0-2D7CC21E46B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6400864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30A7E1-E5B6-4E87-BD62-2CF6A9BB21CD}"/>
              </a:ext>
            </a:extLst>
          </p:cNvPr>
          <p:cNvSpPr>
            <a:spLocks noGrp="1"/>
          </p:cNvSpPr>
          <p:nvPr>
            <p:ph type="title"/>
          </p:nvPr>
        </p:nvSpPr>
        <p:spPr/>
        <p:txBody>
          <a:bodyPr/>
          <a:lstStyle/>
          <a:p>
            <a:r>
              <a:rPr lang="en-US" dirty="0"/>
              <a:t>Static analysis and dynamic analysis</a:t>
            </a:r>
          </a:p>
        </p:txBody>
      </p:sp>
      <p:sp>
        <p:nvSpPr>
          <p:cNvPr id="5" name="Content Placeholder 4">
            <a:extLst>
              <a:ext uri="{FF2B5EF4-FFF2-40B4-BE49-F238E27FC236}">
                <a16:creationId xmlns:a16="http://schemas.microsoft.com/office/drawing/2014/main" id="{2A5D31DC-485D-4D58-81D2-EDDA6C2E4FDF}"/>
              </a:ext>
            </a:extLst>
          </p:cNvPr>
          <p:cNvSpPr>
            <a:spLocks noGrp="1"/>
          </p:cNvSpPr>
          <p:nvPr>
            <p:ph idx="1"/>
          </p:nvPr>
        </p:nvSpPr>
        <p:spPr/>
        <p:txBody>
          <a:bodyPr>
            <a:normAutofit fontScale="70000" lnSpcReduction="20000"/>
          </a:bodyPr>
          <a:lstStyle/>
          <a:p>
            <a:r>
              <a:rPr lang="en-US" b="1" dirty="0"/>
              <a:t>Static analysis</a:t>
            </a:r>
            <a:r>
              <a:rPr lang="en-US" dirty="0"/>
              <a:t> is looking at code without running it</a:t>
            </a:r>
          </a:p>
          <a:p>
            <a:pPr lvl="1"/>
            <a:r>
              <a:rPr lang="en-US" dirty="0"/>
              <a:t>Code reviews</a:t>
            </a:r>
          </a:p>
          <a:p>
            <a:pPr lvl="1"/>
            <a:r>
              <a:rPr lang="en-US" dirty="0"/>
              <a:t>Syntax checking</a:t>
            </a:r>
          </a:p>
          <a:p>
            <a:pPr lvl="1"/>
            <a:r>
              <a:rPr lang="en-US" dirty="0"/>
              <a:t>Style checking</a:t>
            </a:r>
          </a:p>
          <a:p>
            <a:pPr lvl="1"/>
            <a:r>
              <a:rPr lang="en-US" dirty="0"/>
              <a:t>Usage checking</a:t>
            </a:r>
          </a:p>
          <a:p>
            <a:pPr lvl="1"/>
            <a:r>
              <a:rPr lang="en-US" dirty="0"/>
              <a:t>Model checking</a:t>
            </a:r>
          </a:p>
          <a:p>
            <a:pPr lvl="1"/>
            <a:r>
              <a:rPr lang="en-US" dirty="0"/>
              <a:t>Data flow analysis</a:t>
            </a:r>
          </a:p>
          <a:p>
            <a:pPr lvl="1"/>
            <a:r>
              <a:rPr lang="en-US" dirty="0"/>
              <a:t>Symbolic evaluation</a:t>
            </a:r>
          </a:p>
          <a:p>
            <a:r>
              <a:rPr lang="en-US" b="1" dirty="0"/>
              <a:t>Dynamic analysis</a:t>
            </a:r>
            <a:r>
              <a:rPr lang="en-US" dirty="0"/>
              <a:t> is running code to test it</a:t>
            </a:r>
          </a:p>
          <a:p>
            <a:pPr lvl="1"/>
            <a:r>
              <a:rPr lang="en-US" dirty="0"/>
              <a:t>Unit testing</a:t>
            </a:r>
          </a:p>
          <a:p>
            <a:pPr lvl="1"/>
            <a:r>
              <a:rPr lang="en-US" dirty="0"/>
              <a:t>Debugging</a:t>
            </a:r>
          </a:p>
          <a:p>
            <a:pPr lvl="1"/>
            <a:r>
              <a:rPr lang="en-US" dirty="0"/>
              <a:t>Performance optimization and tuning</a:t>
            </a:r>
          </a:p>
          <a:p>
            <a:r>
              <a:rPr lang="en-US" dirty="0"/>
              <a:t>Both static and dynamic analysis are valuable and have different strengths</a:t>
            </a:r>
          </a:p>
          <a:p>
            <a:pPr lvl="1"/>
            <a:r>
              <a:rPr lang="en-US" dirty="0"/>
              <a:t>Static analysis doesn't require a fully working program</a:t>
            </a:r>
          </a:p>
          <a:p>
            <a:pPr lvl="1"/>
            <a:r>
              <a:rPr lang="en-US" dirty="0"/>
              <a:t>Dynamic analysis can give real data about things like performance</a:t>
            </a:r>
          </a:p>
        </p:txBody>
      </p:sp>
    </p:spTree>
    <p:extLst>
      <p:ext uri="{BB962C8B-B14F-4D97-AF65-F5344CB8AC3E}">
        <p14:creationId xmlns:p14="http://schemas.microsoft.com/office/powerpoint/2010/main" val="298363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07CBD-A714-4071-BE3C-3C8C62DAE76B}"/>
              </a:ext>
            </a:extLst>
          </p:cNvPr>
          <p:cNvSpPr>
            <a:spLocks noGrp="1"/>
          </p:cNvSpPr>
          <p:nvPr>
            <p:ph type="title"/>
          </p:nvPr>
        </p:nvSpPr>
        <p:spPr/>
        <p:txBody>
          <a:bodyPr/>
          <a:lstStyle/>
          <a:p>
            <a:r>
              <a:rPr lang="en-US" dirty="0"/>
              <a:t>Code reviews</a:t>
            </a:r>
          </a:p>
        </p:txBody>
      </p:sp>
      <p:sp>
        <p:nvSpPr>
          <p:cNvPr id="3" name="Content Placeholder 2">
            <a:extLst>
              <a:ext uri="{FF2B5EF4-FFF2-40B4-BE49-F238E27FC236}">
                <a16:creationId xmlns:a16="http://schemas.microsoft.com/office/drawing/2014/main" id="{A5ACEE2D-77BC-4717-9CB0-8738F5F95135}"/>
              </a:ext>
            </a:extLst>
          </p:cNvPr>
          <p:cNvSpPr>
            <a:spLocks noGrp="1"/>
          </p:cNvSpPr>
          <p:nvPr>
            <p:ph idx="1"/>
          </p:nvPr>
        </p:nvSpPr>
        <p:spPr/>
        <p:txBody>
          <a:bodyPr>
            <a:normAutofit fontScale="62500" lnSpcReduction="20000"/>
          </a:bodyPr>
          <a:lstStyle/>
          <a:p>
            <a:r>
              <a:rPr lang="en-US" dirty="0"/>
              <a:t>Desk checking is one form of code review</a:t>
            </a:r>
          </a:p>
          <a:p>
            <a:pPr lvl="1"/>
            <a:r>
              <a:rPr lang="en-US" dirty="0"/>
              <a:t>Looking over the code</a:t>
            </a:r>
          </a:p>
          <a:p>
            <a:pPr lvl="1"/>
            <a:r>
              <a:rPr lang="en-US" dirty="0"/>
              <a:t>Executing it by hand (actually computing values)</a:t>
            </a:r>
          </a:p>
          <a:p>
            <a:r>
              <a:rPr lang="en-US" dirty="0"/>
              <a:t>Formal inspections (discussed earlier) are another</a:t>
            </a:r>
          </a:p>
          <a:p>
            <a:r>
              <a:rPr lang="en-US" dirty="0"/>
              <a:t>Formal review guidelines</a:t>
            </a:r>
          </a:p>
          <a:p>
            <a:pPr lvl="1"/>
            <a:r>
              <a:rPr lang="en-US" dirty="0"/>
              <a:t>Don't read more than 200 lines of code per hour when preparing alone</a:t>
            </a:r>
          </a:p>
          <a:p>
            <a:pPr lvl="1"/>
            <a:r>
              <a:rPr lang="en-US" dirty="0"/>
              <a:t>Don't cover more than 150 lines of code when doing a team inspection</a:t>
            </a:r>
          </a:p>
          <a:p>
            <a:pPr lvl="1"/>
            <a:r>
              <a:rPr lang="en-US" dirty="0"/>
              <a:t>Use a checklist</a:t>
            </a:r>
          </a:p>
          <a:p>
            <a:r>
              <a:rPr lang="en-US" dirty="0"/>
              <a:t>Examples from a Java inspection checklist</a:t>
            </a:r>
          </a:p>
          <a:p>
            <a:pPr lvl="1"/>
            <a:r>
              <a:rPr lang="en-US" sz="2900" dirty="0"/>
              <a:t>All variables and constants are named in accord with naming conventions</a:t>
            </a:r>
          </a:p>
          <a:p>
            <a:pPr lvl="1"/>
            <a:r>
              <a:rPr lang="en-US" sz="2900" dirty="0"/>
              <a:t>There are no variables or attributes with confusingly similar names</a:t>
            </a:r>
          </a:p>
          <a:p>
            <a:pPr lvl="1"/>
            <a:r>
              <a:rPr lang="en-US" sz="2900" dirty="0"/>
              <a:t>Every variable and attribute has the correct data type</a:t>
            </a:r>
          </a:p>
          <a:p>
            <a:pPr lvl="1"/>
            <a:r>
              <a:rPr lang="en-US" sz="2900" dirty="0"/>
              <a:t>Every method returns the correct value at every return point</a:t>
            </a:r>
          </a:p>
          <a:p>
            <a:pPr lvl="1"/>
            <a:r>
              <a:rPr lang="en-US" sz="2900" dirty="0"/>
              <a:t>All methods and attributes have appropriate access modifiers (</a:t>
            </a:r>
            <a:r>
              <a:rPr lang="en-US" sz="2900" b="1" dirty="0">
                <a:latin typeface="Courier New" panose="02070309020205020404" pitchFamily="49" charset="0"/>
                <a:cs typeface="Courier New" panose="02070309020205020404" pitchFamily="49" charset="0"/>
              </a:rPr>
              <a:t>private</a:t>
            </a:r>
            <a:r>
              <a:rPr lang="en-US" sz="2900" dirty="0"/>
              <a:t>, </a:t>
            </a:r>
            <a:r>
              <a:rPr lang="en-US" sz="2900" b="1" dirty="0">
                <a:latin typeface="Courier New" panose="02070309020205020404" pitchFamily="49" charset="0"/>
                <a:cs typeface="Courier New" panose="02070309020205020404" pitchFamily="49" charset="0"/>
              </a:rPr>
              <a:t>protected</a:t>
            </a:r>
            <a:r>
              <a:rPr lang="en-US" sz="2900" dirty="0"/>
              <a:t>, or </a:t>
            </a:r>
            <a:r>
              <a:rPr lang="en-US" sz="2900" b="1" dirty="0">
                <a:latin typeface="Courier New" panose="02070309020205020404" pitchFamily="49" charset="0"/>
                <a:cs typeface="Courier New" panose="02070309020205020404" pitchFamily="49" charset="0"/>
              </a:rPr>
              <a:t>public</a:t>
            </a:r>
            <a:r>
              <a:rPr lang="en-US" sz="2900" dirty="0"/>
              <a:t>)</a:t>
            </a:r>
          </a:p>
          <a:p>
            <a:pPr lvl="1"/>
            <a:r>
              <a:rPr lang="en-US" sz="2900" dirty="0"/>
              <a:t>No nested </a:t>
            </a:r>
            <a:r>
              <a:rPr lang="en-US" sz="2900" b="1" dirty="0">
                <a:latin typeface="Courier New" panose="02070309020205020404" pitchFamily="49" charset="0"/>
                <a:cs typeface="Courier New" panose="02070309020205020404" pitchFamily="49" charset="0"/>
              </a:rPr>
              <a:t>if</a:t>
            </a:r>
            <a:r>
              <a:rPr lang="en-US" sz="2900" dirty="0"/>
              <a:t> statements should be converted into a </a:t>
            </a:r>
            <a:r>
              <a:rPr lang="en-US" sz="2900" b="1" dirty="0">
                <a:latin typeface="Courier New" panose="02070309020205020404" pitchFamily="49" charset="0"/>
                <a:cs typeface="Courier New" panose="02070309020205020404" pitchFamily="49" charset="0"/>
              </a:rPr>
              <a:t>switch</a:t>
            </a:r>
            <a:r>
              <a:rPr lang="en-US" sz="2900" dirty="0"/>
              <a:t> statement</a:t>
            </a:r>
          </a:p>
          <a:p>
            <a:pPr lvl="1"/>
            <a:r>
              <a:rPr lang="en-US" sz="2900" dirty="0"/>
              <a:t>All exceptions are handled appropriately</a:t>
            </a:r>
          </a:p>
        </p:txBody>
      </p:sp>
    </p:spTree>
    <p:extLst>
      <p:ext uri="{BB962C8B-B14F-4D97-AF65-F5344CB8AC3E}">
        <p14:creationId xmlns:p14="http://schemas.microsoft.com/office/powerpoint/2010/main" val="351547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48AE9-3848-4234-B903-EBB5701FFD58}"/>
              </a:ext>
            </a:extLst>
          </p:cNvPr>
          <p:cNvSpPr>
            <a:spLocks noGrp="1"/>
          </p:cNvSpPr>
          <p:nvPr>
            <p:ph type="title"/>
          </p:nvPr>
        </p:nvSpPr>
        <p:spPr/>
        <p:txBody>
          <a:bodyPr/>
          <a:lstStyle/>
          <a:p>
            <a:r>
              <a:rPr lang="en-US" dirty="0"/>
              <a:t>Syntax and style checking</a:t>
            </a:r>
          </a:p>
        </p:txBody>
      </p:sp>
      <p:sp>
        <p:nvSpPr>
          <p:cNvPr id="3" name="Content Placeholder 2">
            <a:extLst>
              <a:ext uri="{FF2B5EF4-FFF2-40B4-BE49-F238E27FC236}">
                <a16:creationId xmlns:a16="http://schemas.microsoft.com/office/drawing/2014/main" id="{705AA590-3EB8-4872-AE7A-06BEA1162FA0}"/>
              </a:ext>
            </a:extLst>
          </p:cNvPr>
          <p:cNvSpPr>
            <a:spLocks noGrp="1"/>
          </p:cNvSpPr>
          <p:nvPr>
            <p:ph idx="1"/>
          </p:nvPr>
        </p:nvSpPr>
        <p:spPr/>
        <p:txBody>
          <a:bodyPr/>
          <a:lstStyle/>
          <a:p>
            <a:r>
              <a:rPr lang="en-US" dirty="0"/>
              <a:t>Syntax checking is now mostly done by editors and IDEs</a:t>
            </a:r>
          </a:p>
          <a:p>
            <a:r>
              <a:rPr lang="en-US" dirty="0"/>
              <a:t>Be careful about the errors and warnings IDEs and compilers given</a:t>
            </a:r>
          </a:p>
          <a:p>
            <a:pPr lvl="1"/>
            <a:r>
              <a:rPr lang="en-US" dirty="0"/>
              <a:t>As computers, they can only guess about why the syntax is wrong</a:t>
            </a:r>
          </a:p>
          <a:p>
            <a:r>
              <a:rPr lang="en-US" dirty="0"/>
              <a:t>Language-specific style guides are required on most projects</a:t>
            </a:r>
          </a:p>
          <a:p>
            <a:r>
              <a:rPr lang="en-US" dirty="0"/>
              <a:t>Automated style checkers also exist</a:t>
            </a:r>
          </a:p>
          <a:p>
            <a:pPr lvl="1"/>
            <a:r>
              <a:rPr lang="en-US" dirty="0"/>
              <a:t>In addition to formatting, they can check semantic issues like variables that are declared and not used</a:t>
            </a:r>
          </a:p>
          <a:p>
            <a:pPr lvl="1"/>
            <a:r>
              <a:rPr lang="en-US" dirty="0"/>
              <a:t>Some features like this are included in modern compilers as warnings</a:t>
            </a:r>
          </a:p>
        </p:txBody>
      </p:sp>
    </p:spTree>
    <p:extLst>
      <p:ext uri="{BB962C8B-B14F-4D97-AF65-F5344CB8AC3E}">
        <p14:creationId xmlns:p14="http://schemas.microsoft.com/office/powerpoint/2010/main" val="4774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EB777-E9B5-4CBB-8250-2B05F657C886}"/>
              </a:ext>
            </a:extLst>
          </p:cNvPr>
          <p:cNvSpPr>
            <a:spLocks noGrp="1"/>
          </p:cNvSpPr>
          <p:nvPr>
            <p:ph type="title"/>
          </p:nvPr>
        </p:nvSpPr>
        <p:spPr/>
        <p:txBody>
          <a:bodyPr/>
          <a:lstStyle/>
          <a:p>
            <a:r>
              <a:rPr lang="en-US" dirty="0"/>
              <a:t>Distribution channels</a:t>
            </a:r>
          </a:p>
        </p:txBody>
      </p:sp>
      <p:sp>
        <p:nvSpPr>
          <p:cNvPr id="3" name="Content Placeholder 2">
            <a:extLst>
              <a:ext uri="{FF2B5EF4-FFF2-40B4-BE49-F238E27FC236}">
                <a16:creationId xmlns:a16="http://schemas.microsoft.com/office/drawing/2014/main" id="{E3281CC1-662C-4F4A-9C18-17B00F6FCD5B}"/>
              </a:ext>
            </a:extLst>
          </p:cNvPr>
          <p:cNvSpPr>
            <a:spLocks noGrp="1"/>
          </p:cNvSpPr>
          <p:nvPr>
            <p:ph idx="1"/>
          </p:nvPr>
        </p:nvSpPr>
        <p:spPr/>
        <p:txBody>
          <a:bodyPr>
            <a:normAutofit fontScale="92500" lnSpcReduction="20000"/>
          </a:bodyPr>
          <a:lstStyle/>
          <a:p>
            <a:r>
              <a:rPr lang="en-US" dirty="0"/>
              <a:t>Distribution has changed over time</a:t>
            </a:r>
          </a:p>
          <a:p>
            <a:r>
              <a:rPr lang="en-US" dirty="0"/>
              <a:t>Once upon a time, someone with significant technical skill was needed to install software by hand</a:t>
            </a:r>
          </a:p>
          <a:p>
            <a:r>
              <a:rPr lang="en-US" dirty="0"/>
              <a:t>Later, executable </a:t>
            </a:r>
            <a:r>
              <a:rPr lang="en-US" b="1" dirty="0"/>
              <a:t>installers</a:t>
            </a:r>
            <a:r>
              <a:rPr lang="en-US" dirty="0"/>
              <a:t> could be bought on disk or downloaded from the Internet</a:t>
            </a:r>
          </a:p>
          <a:p>
            <a:r>
              <a:rPr lang="en-US" b="1" dirty="0"/>
              <a:t>Stores</a:t>
            </a:r>
            <a:r>
              <a:rPr lang="en-US" dirty="0"/>
              <a:t> are now a common way to automatically install and update software</a:t>
            </a:r>
          </a:p>
          <a:p>
            <a:pPr lvl="1"/>
            <a:r>
              <a:rPr lang="en-US" dirty="0"/>
              <a:t>Examples: Apple Store, Windows Store, Steam</a:t>
            </a:r>
          </a:p>
          <a:p>
            <a:r>
              <a:rPr lang="en-US" b="1" dirty="0"/>
              <a:t>Package managers</a:t>
            </a:r>
            <a:r>
              <a:rPr lang="en-US" dirty="0"/>
              <a:t> are used for open source software</a:t>
            </a:r>
          </a:p>
          <a:p>
            <a:pPr lvl="1"/>
            <a:r>
              <a:rPr lang="en-US" dirty="0"/>
              <a:t>Examples: apt, rpm, </a:t>
            </a:r>
            <a:r>
              <a:rPr lang="en-US" dirty="0" err="1"/>
              <a:t>dpkg</a:t>
            </a:r>
            <a:r>
              <a:rPr lang="en-US" dirty="0"/>
              <a:t>, yum</a:t>
            </a:r>
          </a:p>
          <a:p>
            <a:r>
              <a:rPr lang="en-US" b="1" dirty="0"/>
              <a:t>Containers</a:t>
            </a:r>
            <a:r>
              <a:rPr lang="en-US" dirty="0"/>
              <a:t> like Docker are also used to provide software in a customized execution environment, ready to use</a:t>
            </a:r>
          </a:p>
          <a:p>
            <a:endParaRPr lang="en-US" dirty="0"/>
          </a:p>
        </p:txBody>
      </p:sp>
    </p:spTree>
    <p:extLst>
      <p:ext uri="{BB962C8B-B14F-4D97-AF65-F5344CB8AC3E}">
        <p14:creationId xmlns:p14="http://schemas.microsoft.com/office/powerpoint/2010/main" val="283430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897D-0EB9-4BE6-B98D-719CAE551688}"/>
              </a:ext>
            </a:extLst>
          </p:cNvPr>
          <p:cNvSpPr>
            <a:spLocks noGrp="1"/>
          </p:cNvSpPr>
          <p:nvPr>
            <p:ph type="title"/>
          </p:nvPr>
        </p:nvSpPr>
        <p:spPr/>
        <p:txBody>
          <a:bodyPr/>
          <a:lstStyle/>
          <a:p>
            <a:r>
              <a:rPr lang="en-US" dirty="0"/>
              <a:t>Usage checking and idiom checking</a:t>
            </a:r>
          </a:p>
        </p:txBody>
      </p:sp>
      <p:sp>
        <p:nvSpPr>
          <p:cNvPr id="3" name="Content Placeholder 2">
            <a:extLst>
              <a:ext uri="{FF2B5EF4-FFF2-40B4-BE49-F238E27FC236}">
                <a16:creationId xmlns:a16="http://schemas.microsoft.com/office/drawing/2014/main" id="{B07C344A-6BAD-4483-ABB8-13086D2C3DD0}"/>
              </a:ext>
            </a:extLst>
          </p:cNvPr>
          <p:cNvSpPr>
            <a:spLocks noGrp="1"/>
          </p:cNvSpPr>
          <p:nvPr>
            <p:ph idx="1"/>
          </p:nvPr>
        </p:nvSpPr>
        <p:spPr/>
        <p:txBody>
          <a:bodyPr/>
          <a:lstStyle/>
          <a:p>
            <a:r>
              <a:rPr lang="en-US" dirty="0"/>
              <a:t>For broader semantic issues, usage and idiom checkers (which can be combined with a style checker) look for:</a:t>
            </a:r>
          </a:p>
          <a:p>
            <a:pPr lvl="1"/>
            <a:r>
              <a:rPr lang="en-US" dirty="0"/>
              <a:t>Suspicious or error-prone constructs</a:t>
            </a:r>
          </a:p>
          <a:p>
            <a:pPr lvl="1"/>
            <a:r>
              <a:rPr lang="en-US" dirty="0"/>
              <a:t>Non-portable constructs</a:t>
            </a:r>
          </a:p>
          <a:p>
            <a:pPr lvl="1"/>
            <a:r>
              <a:rPr lang="en-US" dirty="0"/>
              <a:t>Memory allocation inconsistencies</a:t>
            </a:r>
          </a:p>
          <a:p>
            <a:pPr lvl="1"/>
            <a:r>
              <a:rPr lang="en-US" dirty="0"/>
              <a:t>Language-specific issues</a:t>
            </a:r>
          </a:p>
          <a:p>
            <a:pPr lvl="2"/>
            <a:r>
              <a:rPr lang="en-US" dirty="0"/>
              <a:t>Loops that never execute</a:t>
            </a:r>
          </a:p>
          <a:p>
            <a:pPr lvl="2"/>
            <a:r>
              <a:rPr lang="en-US" dirty="0"/>
              <a:t>Loops that never terminate</a:t>
            </a:r>
          </a:p>
          <a:p>
            <a:pPr lvl="2"/>
            <a:r>
              <a:rPr lang="en-US" dirty="0"/>
              <a:t>Using types together that are legal but unusual</a:t>
            </a:r>
          </a:p>
        </p:txBody>
      </p:sp>
    </p:spTree>
    <p:extLst>
      <p:ext uri="{BB962C8B-B14F-4D97-AF65-F5344CB8AC3E}">
        <p14:creationId xmlns:p14="http://schemas.microsoft.com/office/powerpoint/2010/main" val="348943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8AF6B-BE91-4307-A0DA-EA29048C45D7}"/>
              </a:ext>
            </a:extLst>
          </p:cNvPr>
          <p:cNvSpPr>
            <a:spLocks noGrp="1"/>
          </p:cNvSpPr>
          <p:nvPr>
            <p:ph type="title"/>
          </p:nvPr>
        </p:nvSpPr>
        <p:spPr/>
        <p:txBody>
          <a:bodyPr/>
          <a:lstStyle/>
          <a:p>
            <a:r>
              <a:rPr lang="en-US" dirty="0"/>
              <a:t>Formal methods</a:t>
            </a:r>
          </a:p>
        </p:txBody>
      </p:sp>
      <p:sp>
        <p:nvSpPr>
          <p:cNvPr id="3" name="Content Placeholder 2">
            <a:extLst>
              <a:ext uri="{FF2B5EF4-FFF2-40B4-BE49-F238E27FC236}">
                <a16:creationId xmlns:a16="http://schemas.microsoft.com/office/drawing/2014/main" id="{3AFE8D23-714D-46B2-AF54-A02DDD812535}"/>
              </a:ext>
            </a:extLst>
          </p:cNvPr>
          <p:cNvSpPr>
            <a:spLocks noGrp="1"/>
          </p:cNvSpPr>
          <p:nvPr>
            <p:ph idx="1"/>
          </p:nvPr>
        </p:nvSpPr>
        <p:spPr/>
        <p:txBody>
          <a:bodyPr>
            <a:normAutofit fontScale="92500" lnSpcReduction="20000"/>
          </a:bodyPr>
          <a:lstStyle/>
          <a:p>
            <a:r>
              <a:rPr lang="en-US" b="1" dirty="0"/>
              <a:t>Formal methods</a:t>
            </a:r>
            <a:r>
              <a:rPr lang="en-US" dirty="0"/>
              <a:t> use mathematical models to do static analysis</a:t>
            </a:r>
          </a:p>
          <a:p>
            <a:r>
              <a:rPr lang="en-US" b="1" dirty="0"/>
              <a:t>Model checking</a:t>
            </a:r>
            <a:r>
              <a:rPr lang="en-US" dirty="0"/>
              <a:t> uses analysis to determine if a program meets requirements, usually if certain preconditions are met, it's guaranteed that certain postconditions will be met</a:t>
            </a:r>
          </a:p>
          <a:p>
            <a:r>
              <a:rPr lang="en-US" b="1" dirty="0"/>
              <a:t>Data flow analysis</a:t>
            </a:r>
            <a:r>
              <a:rPr lang="en-US" dirty="0"/>
              <a:t> represents a program as a graph and uses that knowledge to calculate the possible values at various points in the graph</a:t>
            </a:r>
          </a:p>
          <a:p>
            <a:pPr lvl="1"/>
            <a:r>
              <a:rPr lang="en-US" dirty="0"/>
              <a:t>Modern languages like Java use data flow analysis to complain, for example, that a variable might not have been initialized</a:t>
            </a:r>
          </a:p>
          <a:p>
            <a:r>
              <a:rPr lang="en-US" b="1" dirty="0"/>
              <a:t>Symbolic evaluation</a:t>
            </a:r>
            <a:r>
              <a:rPr lang="en-US" dirty="0"/>
              <a:t> traces through the execution of a program with symbolic values instead of concrete values</a:t>
            </a:r>
          </a:p>
        </p:txBody>
      </p:sp>
    </p:spTree>
    <p:extLst>
      <p:ext uri="{BB962C8B-B14F-4D97-AF65-F5344CB8AC3E}">
        <p14:creationId xmlns:p14="http://schemas.microsoft.com/office/powerpoint/2010/main" val="30611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16038D-5C53-4B37-8EBC-09F5683BE8E7}"/>
              </a:ext>
            </a:extLst>
          </p:cNvPr>
          <p:cNvSpPr>
            <a:spLocks noGrp="1"/>
          </p:cNvSpPr>
          <p:nvPr>
            <p:ph type="title"/>
          </p:nvPr>
        </p:nvSpPr>
        <p:spPr/>
        <p:txBody>
          <a:bodyPr/>
          <a:lstStyle/>
          <a:p>
            <a:r>
              <a:rPr lang="en-US" dirty="0"/>
              <a:t>Unit Testing</a:t>
            </a:r>
          </a:p>
        </p:txBody>
      </p:sp>
      <p:sp>
        <p:nvSpPr>
          <p:cNvPr id="5" name="Text Placeholder 4">
            <a:extLst>
              <a:ext uri="{FF2B5EF4-FFF2-40B4-BE49-F238E27FC236}">
                <a16:creationId xmlns:a16="http://schemas.microsoft.com/office/drawing/2014/main" id="{0D9FC923-C786-45C4-B76F-3F5587A4DD7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605997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86AD8-9369-4F43-AB51-EB8A307BACD6}"/>
              </a:ext>
            </a:extLst>
          </p:cNvPr>
          <p:cNvSpPr>
            <a:spLocks noGrp="1"/>
          </p:cNvSpPr>
          <p:nvPr>
            <p:ph type="title"/>
          </p:nvPr>
        </p:nvSpPr>
        <p:spPr/>
        <p:txBody>
          <a:bodyPr/>
          <a:lstStyle/>
          <a:p>
            <a:r>
              <a:rPr lang="en-US" dirty="0"/>
              <a:t>Unit testing</a:t>
            </a:r>
          </a:p>
        </p:txBody>
      </p:sp>
      <p:sp>
        <p:nvSpPr>
          <p:cNvPr id="3" name="Content Placeholder 2">
            <a:extLst>
              <a:ext uri="{FF2B5EF4-FFF2-40B4-BE49-F238E27FC236}">
                <a16:creationId xmlns:a16="http://schemas.microsoft.com/office/drawing/2014/main" id="{D9D04FCF-3693-4730-879D-1CB30001BB75}"/>
              </a:ext>
            </a:extLst>
          </p:cNvPr>
          <p:cNvSpPr>
            <a:spLocks noGrp="1"/>
          </p:cNvSpPr>
          <p:nvPr>
            <p:ph idx="1"/>
          </p:nvPr>
        </p:nvSpPr>
        <p:spPr/>
        <p:txBody>
          <a:bodyPr>
            <a:normAutofit fontScale="92500" lnSpcReduction="20000"/>
          </a:bodyPr>
          <a:lstStyle/>
          <a:p>
            <a:r>
              <a:rPr lang="en-US" dirty="0"/>
              <a:t>Testing is an important form of dynamic analysis</a:t>
            </a:r>
          </a:p>
          <a:p>
            <a:r>
              <a:rPr lang="en-US" b="1" dirty="0"/>
              <a:t>Unit testing</a:t>
            </a:r>
            <a:r>
              <a:rPr lang="en-US" dirty="0"/>
              <a:t> is testing individual units or sub-programs (classes or methods in Java) in isolation</a:t>
            </a:r>
          </a:p>
          <a:p>
            <a:r>
              <a:rPr lang="en-US" dirty="0"/>
              <a:t>A </a:t>
            </a:r>
            <a:r>
              <a:rPr lang="en-US" b="1" dirty="0"/>
              <a:t>test case</a:t>
            </a:r>
            <a:r>
              <a:rPr lang="en-US" dirty="0"/>
              <a:t> has one value for every input and an expected value for every output</a:t>
            </a:r>
          </a:p>
          <a:p>
            <a:r>
              <a:rPr lang="en-US" dirty="0"/>
              <a:t>A </a:t>
            </a:r>
            <a:r>
              <a:rPr lang="en-US" b="1" dirty="0"/>
              <a:t>false negative</a:t>
            </a:r>
            <a:r>
              <a:rPr lang="en-US" dirty="0"/>
              <a:t> happens when there's a problem with your code but you don't write a test that catches it</a:t>
            </a:r>
          </a:p>
          <a:p>
            <a:pPr lvl="1"/>
            <a:r>
              <a:rPr lang="en-US" dirty="0"/>
              <a:t>This almost always happens, since it's very hard to test everything</a:t>
            </a:r>
          </a:p>
          <a:p>
            <a:r>
              <a:rPr lang="en-US" dirty="0"/>
              <a:t>A </a:t>
            </a:r>
            <a:r>
              <a:rPr lang="en-US" b="1" dirty="0"/>
              <a:t>false positive</a:t>
            </a:r>
            <a:r>
              <a:rPr lang="en-US" dirty="0"/>
              <a:t> happens when your code is fine but your test is bad</a:t>
            </a:r>
          </a:p>
          <a:p>
            <a:pPr lvl="1"/>
            <a:r>
              <a:rPr lang="en-US" dirty="0"/>
              <a:t>For example, you did the math wrong when coming up with your expected answer</a:t>
            </a:r>
          </a:p>
        </p:txBody>
      </p:sp>
    </p:spTree>
    <p:extLst>
      <p:ext uri="{BB962C8B-B14F-4D97-AF65-F5344CB8AC3E}">
        <p14:creationId xmlns:p14="http://schemas.microsoft.com/office/powerpoint/2010/main" val="153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1037-E091-449F-9970-48859C3D6792}"/>
              </a:ext>
            </a:extLst>
          </p:cNvPr>
          <p:cNvSpPr>
            <a:spLocks noGrp="1"/>
          </p:cNvSpPr>
          <p:nvPr>
            <p:ph type="title"/>
          </p:nvPr>
        </p:nvSpPr>
        <p:spPr/>
        <p:txBody>
          <a:bodyPr/>
          <a:lstStyle/>
          <a:p>
            <a:r>
              <a:rPr lang="en-US" dirty="0"/>
              <a:t>Developing test cases</a:t>
            </a:r>
          </a:p>
        </p:txBody>
      </p:sp>
      <p:sp>
        <p:nvSpPr>
          <p:cNvPr id="3" name="Content Placeholder 2">
            <a:extLst>
              <a:ext uri="{FF2B5EF4-FFF2-40B4-BE49-F238E27FC236}">
                <a16:creationId xmlns:a16="http://schemas.microsoft.com/office/drawing/2014/main" id="{DA1D3A13-0B8D-4E21-94CF-3F2BF3A88B87}"/>
              </a:ext>
            </a:extLst>
          </p:cNvPr>
          <p:cNvSpPr>
            <a:spLocks noGrp="1"/>
          </p:cNvSpPr>
          <p:nvPr>
            <p:ph idx="1"/>
          </p:nvPr>
        </p:nvSpPr>
        <p:spPr/>
        <p:txBody>
          <a:bodyPr>
            <a:normAutofit fontScale="92500" lnSpcReduction="20000"/>
          </a:bodyPr>
          <a:lstStyle/>
          <a:p>
            <a:r>
              <a:rPr lang="en-US" dirty="0"/>
              <a:t>Picking good test cases is an art form</a:t>
            </a:r>
          </a:p>
          <a:p>
            <a:r>
              <a:rPr lang="en-US" b="1" dirty="0"/>
              <a:t>Black box testing</a:t>
            </a:r>
            <a:r>
              <a:rPr lang="en-US" dirty="0"/>
              <a:t> is a strategy that assumes no knowledge of what happens inside the system</a:t>
            </a:r>
          </a:p>
          <a:p>
            <a:pPr lvl="1"/>
            <a:r>
              <a:rPr lang="en-US" dirty="0"/>
              <a:t>Only what the input and matching output should be are known</a:t>
            </a:r>
          </a:p>
          <a:p>
            <a:pPr lvl="1"/>
            <a:r>
              <a:rPr lang="en-US" dirty="0"/>
              <a:t>Black box testing is easily done by someone who had nothing to do with developing the code</a:t>
            </a:r>
          </a:p>
          <a:p>
            <a:pPr lvl="1"/>
            <a:r>
              <a:rPr lang="en-US" dirty="0"/>
              <a:t>Black box testing isn't affected by assumptions about how an algorithm should work</a:t>
            </a:r>
          </a:p>
          <a:p>
            <a:r>
              <a:rPr lang="en-US" b="1" dirty="0"/>
              <a:t>Clear box</a:t>
            </a:r>
            <a:r>
              <a:rPr lang="en-US" dirty="0"/>
              <a:t> (or white box or open box) </a:t>
            </a:r>
            <a:r>
              <a:rPr lang="en-US" b="1" dirty="0"/>
              <a:t>testing</a:t>
            </a:r>
            <a:r>
              <a:rPr lang="en-US" dirty="0"/>
              <a:t> uses knowledge of the system to generate good tests</a:t>
            </a:r>
          </a:p>
          <a:p>
            <a:r>
              <a:rPr lang="en-US" dirty="0"/>
              <a:t>Both kinds of testing are needed to be thorough</a:t>
            </a:r>
          </a:p>
        </p:txBody>
      </p:sp>
    </p:spTree>
    <p:extLst>
      <p:ext uri="{BB962C8B-B14F-4D97-AF65-F5344CB8AC3E}">
        <p14:creationId xmlns:p14="http://schemas.microsoft.com/office/powerpoint/2010/main" val="406753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87181-D1D3-471A-ADEB-77B5529C0EF6}"/>
              </a:ext>
            </a:extLst>
          </p:cNvPr>
          <p:cNvSpPr>
            <a:spLocks noGrp="1"/>
          </p:cNvSpPr>
          <p:nvPr>
            <p:ph type="title"/>
          </p:nvPr>
        </p:nvSpPr>
        <p:spPr/>
        <p:txBody>
          <a:bodyPr/>
          <a:lstStyle/>
          <a:p>
            <a:r>
              <a:rPr lang="en-US" dirty="0"/>
              <a:t>Code coverage</a:t>
            </a:r>
          </a:p>
        </p:txBody>
      </p:sp>
      <p:sp>
        <p:nvSpPr>
          <p:cNvPr id="3" name="Content Placeholder 2">
            <a:extLst>
              <a:ext uri="{FF2B5EF4-FFF2-40B4-BE49-F238E27FC236}">
                <a16:creationId xmlns:a16="http://schemas.microsoft.com/office/drawing/2014/main" id="{5B3513A4-B159-4F5D-ADDD-381B6587F38B}"/>
              </a:ext>
            </a:extLst>
          </p:cNvPr>
          <p:cNvSpPr>
            <a:spLocks noGrp="1"/>
          </p:cNvSpPr>
          <p:nvPr>
            <p:ph idx="1"/>
          </p:nvPr>
        </p:nvSpPr>
        <p:spPr/>
        <p:txBody>
          <a:bodyPr/>
          <a:lstStyle/>
          <a:p>
            <a:r>
              <a:rPr lang="en-US" dirty="0"/>
              <a:t>Clear box testing is built around the idea of </a:t>
            </a:r>
            <a:r>
              <a:rPr lang="en-US" b="1" dirty="0"/>
              <a:t>coverage</a:t>
            </a:r>
            <a:r>
              <a:rPr lang="en-US" dirty="0"/>
              <a:t>, which is </a:t>
            </a:r>
            <a:r>
              <a:rPr lang="en-US" i="1" dirty="0"/>
              <a:t>how much</a:t>
            </a:r>
            <a:r>
              <a:rPr lang="en-US" dirty="0"/>
              <a:t> of the unit is tested</a:t>
            </a:r>
          </a:p>
          <a:p>
            <a:r>
              <a:rPr lang="en-US" dirty="0"/>
              <a:t>Coverage can be explore with a </a:t>
            </a:r>
            <a:r>
              <a:rPr lang="en-US" b="1" dirty="0"/>
              <a:t>control-flow graph (CFG)</a:t>
            </a:r>
            <a:r>
              <a:rPr lang="en-US" dirty="0"/>
              <a:t> that shows the possible paths execution could take in a program</a:t>
            </a:r>
          </a:p>
          <a:p>
            <a:pPr lvl="1"/>
            <a:r>
              <a:rPr lang="en-US" dirty="0"/>
              <a:t>An </a:t>
            </a:r>
            <a:r>
              <a:rPr lang="en-US" b="1" dirty="0"/>
              <a:t>action node</a:t>
            </a:r>
            <a:r>
              <a:rPr lang="en-US" dirty="0"/>
              <a:t> in a CFG is straight-line code with one entry point and one exit point</a:t>
            </a:r>
          </a:p>
          <a:p>
            <a:pPr lvl="1"/>
            <a:r>
              <a:rPr lang="en-US" dirty="0"/>
              <a:t>A </a:t>
            </a:r>
            <a:r>
              <a:rPr lang="en-US" b="1" dirty="0"/>
              <a:t>decision node</a:t>
            </a:r>
            <a:r>
              <a:rPr lang="en-US" dirty="0"/>
              <a:t> in a CFG is code like an </a:t>
            </a:r>
            <a:r>
              <a:rPr lang="en-US" b="1" dirty="0">
                <a:latin typeface="Courier New" panose="02070309020205020404" pitchFamily="49" charset="0"/>
                <a:cs typeface="Courier New" panose="02070309020205020404" pitchFamily="49" charset="0"/>
              </a:rPr>
              <a:t>if</a:t>
            </a:r>
            <a:r>
              <a:rPr lang="en-US" dirty="0"/>
              <a:t> statement or a loop with multiple exit points</a:t>
            </a:r>
          </a:p>
          <a:p>
            <a:pPr lvl="1"/>
            <a:r>
              <a:rPr lang="en-US" dirty="0"/>
              <a:t>Arrows show the flow of execution through nodes</a:t>
            </a:r>
          </a:p>
          <a:p>
            <a:endParaRPr lang="en-US" dirty="0"/>
          </a:p>
          <a:p>
            <a:endParaRPr lang="en-US" dirty="0"/>
          </a:p>
        </p:txBody>
      </p:sp>
    </p:spTree>
    <p:extLst>
      <p:ext uri="{BB962C8B-B14F-4D97-AF65-F5344CB8AC3E}">
        <p14:creationId xmlns:p14="http://schemas.microsoft.com/office/powerpoint/2010/main" val="338863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70586-F76A-4E2F-B467-DAD8022EBDFC}"/>
              </a:ext>
            </a:extLst>
          </p:cNvPr>
          <p:cNvSpPr>
            <a:spLocks noGrp="1"/>
          </p:cNvSpPr>
          <p:nvPr>
            <p:ph type="title"/>
          </p:nvPr>
        </p:nvSpPr>
        <p:spPr/>
        <p:txBody>
          <a:bodyPr/>
          <a:lstStyle/>
          <a:p>
            <a:r>
              <a:rPr lang="en-US" dirty="0"/>
              <a:t>Example CFG</a:t>
            </a:r>
          </a:p>
        </p:txBody>
      </p:sp>
      <p:sp>
        <p:nvSpPr>
          <p:cNvPr id="3" name="Content Placeholder 2">
            <a:extLst>
              <a:ext uri="{FF2B5EF4-FFF2-40B4-BE49-F238E27FC236}">
                <a16:creationId xmlns:a16="http://schemas.microsoft.com/office/drawing/2014/main" id="{501B603B-DE1D-4F8E-B643-98177A56EBC9}"/>
              </a:ext>
            </a:extLst>
          </p:cNvPr>
          <p:cNvSpPr>
            <a:spLocks noGrp="1"/>
          </p:cNvSpPr>
          <p:nvPr>
            <p:ph idx="1"/>
          </p:nvPr>
        </p:nvSpPr>
        <p:spPr>
          <a:xfrm>
            <a:off x="914402" y="1560575"/>
            <a:ext cx="6209526" cy="4992625"/>
          </a:xfrm>
        </p:spPr>
        <p:style>
          <a:lnRef idx="1">
            <a:schemeClr val="dk1"/>
          </a:lnRef>
          <a:fillRef idx="2">
            <a:schemeClr val="dk1"/>
          </a:fillRef>
          <a:effectRef idx="1">
            <a:schemeClr val="dk1"/>
          </a:effectRef>
          <a:fontRef idx="minor">
            <a:schemeClr val="dk1"/>
          </a:fontRef>
        </p:style>
        <p:txBody>
          <a:bodyPr>
            <a:normAutofit fontScale="70000" lnSpcReduction="20000"/>
          </a:bodyPr>
          <a:lstStyle/>
          <a:p>
            <a:pPr marL="118872" indent="0">
              <a:buNone/>
            </a:pPr>
            <a:r>
              <a:rPr lang="fr-FR" b="1" dirty="0" err="1">
                <a:solidFill>
                  <a:srgbClr val="0070C0"/>
                </a:solidFill>
                <a:latin typeface="Courier New" panose="02070309020205020404" pitchFamily="49" charset="0"/>
                <a:cs typeface="Courier New" panose="02070309020205020404" pitchFamily="49" charset="0"/>
              </a:rPr>
              <a:t>int</a:t>
            </a:r>
            <a:r>
              <a:rPr lang="fr-FR" b="1" dirty="0">
                <a:latin typeface="Courier New" panose="02070309020205020404" pitchFamily="49" charset="0"/>
                <a:cs typeface="Courier New" panose="02070309020205020404" pitchFamily="49" charset="0"/>
              </a:rPr>
              <a:t> </a:t>
            </a:r>
            <a:r>
              <a:rPr lang="fr-FR" b="1" dirty="0" err="1">
                <a:latin typeface="Courier New" panose="02070309020205020404" pitchFamily="49" charset="0"/>
                <a:cs typeface="Courier New" panose="02070309020205020404" pitchFamily="49" charset="0"/>
              </a:rPr>
              <a:t>calculate</a:t>
            </a:r>
            <a:r>
              <a:rPr lang="fr-FR" b="1" dirty="0">
                <a:latin typeface="Courier New" panose="02070309020205020404" pitchFamily="49" charset="0"/>
                <a:cs typeface="Courier New" panose="02070309020205020404" pitchFamily="49" charset="0"/>
              </a:rPr>
              <a:t>(</a:t>
            </a:r>
            <a:r>
              <a:rPr lang="fr-FR" b="1" dirty="0" err="1">
                <a:solidFill>
                  <a:srgbClr val="0070C0"/>
                </a:solidFill>
                <a:latin typeface="Courier New" panose="02070309020205020404" pitchFamily="49" charset="0"/>
                <a:cs typeface="Courier New" panose="02070309020205020404" pitchFamily="49" charset="0"/>
              </a:rPr>
              <a:t>int</a:t>
            </a:r>
            <a:r>
              <a:rPr lang="fr-FR" b="1" dirty="0">
                <a:latin typeface="Courier New" panose="02070309020205020404" pitchFamily="49" charset="0"/>
                <a:cs typeface="Courier New" panose="02070309020205020404" pitchFamily="49" charset="0"/>
              </a:rPr>
              <a:t> x, </a:t>
            </a:r>
            <a:r>
              <a:rPr lang="fr-FR" b="1" dirty="0" err="1">
                <a:solidFill>
                  <a:srgbClr val="0070C0"/>
                </a:solidFill>
                <a:latin typeface="Courier New" panose="02070309020205020404" pitchFamily="49" charset="0"/>
                <a:cs typeface="Courier New" panose="02070309020205020404" pitchFamily="49" charset="0"/>
              </a:rPr>
              <a:t>int</a:t>
            </a:r>
            <a:r>
              <a:rPr lang="fr-FR" b="1" dirty="0">
                <a:latin typeface="Courier New" panose="02070309020205020404" pitchFamily="49" charset="0"/>
                <a:cs typeface="Courier New" panose="02070309020205020404" pitchFamily="49" charset="0"/>
              </a:rPr>
              <a:t> y)</a:t>
            </a:r>
          </a:p>
          <a:p>
            <a:pPr marL="118872" indent="0">
              <a:buNone/>
            </a:pPr>
            <a:r>
              <a:rPr lang="en-US" b="1" dirty="0">
                <a:latin typeface="Courier New" panose="02070309020205020404" pitchFamily="49" charset="0"/>
                <a:cs typeface="Courier New" panose="02070309020205020404" pitchFamily="49" charset="0"/>
              </a:rPr>
              <a:t>{</a:t>
            </a:r>
          </a:p>
          <a:p>
            <a:pPr marL="118872" indent="0">
              <a:buNone/>
            </a:pP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 b;</a:t>
            </a:r>
          </a:p>
          <a:p>
            <a:pPr marL="118872" indent="0">
              <a:buNone/>
            </a:pPr>
            <a:r>
              <a:rPr lang="en-US" b="1" dirty="0">
                <a:latin typeface="Courier New" panose="02070309020205020404" pitchFamily="49" charset="0"/>
                <a:cs typeface="Courier New" panose="02070309020205020404" pitchFamily="49" charset="0"/>
              </a:rPr>
              <a:t>	a = 1; 		</a:t>
            </a:r>
            <a:r>
              <a:rPr lang="en-US" b="1" dirty="0">
                <a:solidFill>
                  <a:srgbClr val="00B050"/>
                </a:solidFill>
                <a:latin typeface="Courier New" panose="02070309020205020404" pitchFamily="49" charset="0"/>
                <a:cs typeface="Courier New" panose="02070309020205020404" pitchFamily="49" charset="0"/>
              </a:rPr>
              <a:t>// S1</a:t>
            </a:r>
          </a:p>
          <a:p>
            <a:pPr marL="118872" indent="0">
              <a:buNone/>
            </a:pP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(x &gt; y) 	</a:t>
            </a:r>
            <a:r>
              <a:rPr lang="en-US" b="1" dirty="0">
                <a:solidFill>
                  <a:srgbClr val="00B050"/>
                </a:solidFill>
                <a:latin typeface="Courier New" panose="02070309020205020404" pitchFamily="49" charset="0"/>
                <a:cs typeface="Courier New" panose="02070309020205020404" pitchFamily="49" charset="0"/>
              </a:rPr>
              <a:t>// S2</a:t>
            </a:r>
          </a:p>
          <a:p>
            <a:pPr marL="118872" indent="0">
              <a:buNone/>
            </a:pPr>
            <a:r>
              <a:rPr lang="en-US" b="1" dirty="0">
                <a:latin typeface="Courier New" panose="02070309020205020404" pitchFamily="49" charset="0"/>
                <a:cs typeface="Courier New" panose="02070309020205020404" pitchFamily="49" charset="0"/>
              </a:rPr>
              <a:t>	{</a:t>
            </a:r>
          </a:p>
          <a:p>
            <a:pPr marL="118872" indent="0">
              <a:buNone/>
            </a:pPr>
            <a:r>
              <a:rPr lang="en-US" b="1" dirty="0">
                <a:latin typeface="Courier New" panose="02070309020205020404" pitchFamily="49" charset="0"/>
                <a:cs typeface="Courier New" panose="02070309020205020404" pitchFamily="49" charset="0"/>
              </a:rPr>
              <a:t>		a = 2; 	</a:t>
            </a:r>
            <a:r>
              <a:rPr lang="en-US" b="1" dirty="0">
                <a:solidFill>
                  <a:srgbClr val="00B050"/>
                </a:solidFill>
                <a:latin typeface="Courier New" panose="02070309020205020404" pitchFamily="49" charset="0"/>
                <a:cs typeface="Courier New" panose="02070309020205020404" pitchFamily="49" charset="0"/>
              </a:rPr>
              <a:t>// S3</a:t>
            </a:r>
          </a:p>
          <a:p>
            <a:pPr marL="118872" indent="0">
              <a:buNone/>
            </a:pPr>
            <a:r>
              <a:rPr lang="en-US" b="1" dirty="0">
                <a:latin typeface="Courier New" panose="02070309020205020404" pitchFamily="49" charset="0"/>
                <a:cs typeface="Courier New" panose="02070309020205020404" pitchFamily="49" charset="0"/>
              </a:rPr>
              <a:t>	}</a:t>
            </a:r>
          </a:p>
          <a:p>
            <a:pPr marL="118872" indent="0">
              <a:buNone/>
            </a:pPr>
            <a:r>
              <a:rPr lang="en-US" b="1" dirty="0">
                <a:latin typeface="Courier New" panose="02070309020205020404" pitchFamily="49" charset="0"/>
                <a:cs typeface="Courier New" panose="02070309020205020404" pitchFamily="49" charset="0"/>
              </a:rPr>
              <a:t>	x++; 			</a:t>
            </a:r>
            <a:r>
              <a:rPr lang="en-US" b="1" dirty="0">
                <a:solidFill>
                  <a:srgbClr val="00B050"/>
                </a:solidFill>
                <a:latin typeface="Courier New" panose="02070309020205020404" pitchFamily="49" charset="0"/>
                <a:cs typeface="Courier New" panose="02070309020205020404" pitchFamily="49" charset="0"/>
              </a:rPr>
              <a:t>// S4</a:t>
            </a:r>
          </a:p>
          <a:p>
            <a:pPr marL="118872" indent="0">
              <a:buNone/>
            </a:pPr>
            <a:r>
              <a:rPr lang="en-US" b="1" dirty="0">
                <a:latin typeface="Courier New" panose="02070309020205020404" pitchFamily="49" charset="0"/>
                <a:cs typeface="Courier New" panose="02070309020205020404" pitchFamily="49" charset="0"/>
              </a:rPr>
              <a:t>	b = y * a; 	</a:t>
            </a:r>
            <a:r>
              <a:rPr lang="en-US" b="1" dirty="0">
                <a:solidFill>
                  <a:srgbClr val="00B050"/>
                </a:solidFill>
                <a:latin typeface="Courier New" panose="02070309020205020404" pitchFamily="49" charset="0"/>
                <a:cs typeface="Courier New" panose="02070309020205020404" pitchFamily="49" charset="0"/>
              </a:rPr>
              <a:t>// S5</a:t>
            </a:r>
          </a:p>
          <a:p>
            <a:pPr marL="118872" indent="0">
              <a:buNone/>
            </a:pP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if</a:t>
            </a:r>
            <a:r>
              <a:rPr lang="en-US" b="1" dirty="0">
                <a:latin typeface="Courier New" panose="02070309020205020404" pitchFamily="49" charset="0"/>
                <a:cs typeface="Courier New" panose="02070309020205020404" pitchFamily="49" charset="0"/>
              </a:rPr>
              <a:t> (y &lt;= 0) 	</a:t>
            </a:r>
            <a:r>
              <a:rPr lang="en-US" b="1" dirty="0">
                <a:solidFill>
                  <a:srgbClr val="00B050"/>
                </a:solidFill>
                <a:latin typeface="Courier New" panose="02070309020205020404" pitchFamily="49" charset="0"/>
                <a:cs typeface="Courier New" panose="02070309020205020404" pitchFamily="49" charset="0"/>
              </a:rPr>
              <a:t>// S6</a:t>
            </a:r>
          </a:p>
          <a:p>
            <a:pPr marL="118872" indent="0">
              <a:buNone/>
            </a:pPr>
            <a:r>
              <a:rPr lang="en-US" b="1" dirty="0">
                <a:latin typeface="Courier New" panose="02070309020205020404" pitchFamily="49" charset="0"/>
                <a:cs typeface="Courier New" panose="02070309020205020404" pitchFamily="49" charset="0"/>
              </a:rPr>
              <a:t>	{</a:t>
            </a:r>
          </a:p>
          <a:p>
            <a:pPr marL="118872" indent="0">
              <a:buNone/>
            </a:pPr>
            <a:r>
              <a:rPr lang="en-US" b="1" dirty="0">
                <a:latin typeface="Courier New" panose="02070309020205020404" pitchFamily="49" charset="0"/>
                <a:cs typeface="Courier New" panose="02070309020205020404" pitchFamily="49" charset="0"/>
              </a:rPr>
              <a:t>		b++; 		</a:t>
            </a:r>
            <a:r>
              <a:rPr lang="en-US" b="1" dirty="0">
                <a:solidFill>
                  <a:srgbClr val="00B050"/>
                </a:solidFill>
                <a:latin typeface="Courier New" panose="02070309020205020404" pitchFamily="49" charset="0"/>
                <a:cs typeface="Courier New" panose="02070309020205020404" pitchFamily="49" charset="0"/>
              </a:rPr>
              <a:t>// S7</a:t>
            </a:r>
          </a:p>
          <a:p>
            <a:pPr marL="118872" indent="0">
              <a:buNone/>
            </a:pPr>
            <a:r>
              <a:rPr lang="en-US" b="1" dirty="0">
                <a:latin typeface="Courier New" panose="02070309020205020404" pitchFamily="49" charset="0"/>
                <a:cs typeface="Courier New" panose="02070309020205020404" pitchFamily="49" charset="0"/>
              </a:rPr>
              <a:t>	}</a:t>
            </a:r>
          </a:p>
          <a:p>
            <a:pPr marL="118872" indent="0">
              <a:buNone/>
            </a:pPr>
            <a:r>
              <a:rPr lang="en-US" b="1" dirty="0">
                <a:latin typeface="Courier New" panose="02070309020205020404" pitchFamily="49" charset="0"/>
                <a:cs typeface="Courier New" panose="02070309020205020404" pitchFamily="49" charset="0"/>
              </a:rPr>
              <a:t>	</a:t>
            </a:r>
            <a:r>
              <a:rPr lang="en-US" b="1" dirty="0">
                <a:solidFill>
                  <a:srgbClr val="0070C0"/>
                </a:solidFill>
                <a:latin typeface="Courier New" panose="02070309020205020404" pitchFamily="49" charset="0"/>
                <a:cs typeface="Courier New" panose="02070309020205020404" pitchFamily="49" charset="0"/>
              </a:rPr>
              <a:t>return</a:t>
            </a:r>
            <a:r>
              <a:rPr lang="en-US" b="1" dirty="0">
                <a:latin typeface="Courier New" panose="02070309020205020404" pitchFamily="49" charset="0"/>
                <a:cs typeface="Courier New" panose="02070309020205020404" pitchFamily="49" charset="0"/>
              </a:rPr>
              <a:t> b; 		</a:t>
            </a:r>
            <a:r>
              <a:rPr lang="en-US" b="1" dirty="0">
                <a:solidFill>
                  <a:srgbClr val="00B050"/>
                </a:solidFill>
                <a:latin typeface="Courier New" panose="02070309020205020404" pitchFamily="49" charset="0"/>
                <a:cs typeface="Courier New" panose="02070309020205020404" pitchFamily="49" charset="0"/>
              </a:rPr>
              <a:t>// S8</a:t>
            </a:r>
          </a:p>
          <a:p>
            <a:pPr marL="118872" indent="0">
              <a:buNone/>
            </a:pPr>
            <a:r>
              <a:rPr lang="en-US" b="1" dirty="0">
                <a:latin typeface="Courier New" panose="02070309020205020404" pitchFamily="49" charset="0"/>
                <a:cs typeface="Courier New" panose="02070309020205020404" pitchFamily="49" charset="0"/>
              </a:rPr>
              <a:t>}</a:t>
            </a:r>
          </a:p>
        </p:txBody>
      </p:sp>
      <p:sp>
        <p:nvSpPr>
          <p:cNvPr id="4" name="Rectangle: Rounded Corners 3">
            <a:extLst>
              <a:ext uri="{FF2B5EF4-FFF2-40B4-BE49-F238E27FC236}">
                <a16:creationId xmlns:a16="http://schemas.microsoft.com/office/drawing/2014/main" id="{CEEBFF62-3511-4D2E-80E2-D4B0B320A4EC}"/>
              </a:ext>
            </a:extLst>
          </p:cNvPr>
          <p:cNvSpPr/>
          <p:nvPr/>
        </p:nvSpPr>
        <p:spPr>
          <a:xfrm>
            <a:off x="8677988" y="596749"/>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S1</a:t>
            </a:r>
          </a:p>
        </p:txBody>
      </p:sp>
      <p:sp>
        <p:nvSpPr>
          <p:cNvPr id="5" name="Flowchart: Decision 4">
            <a:extLst>
              <a:ext uri="{FF2B5EF4-FFF2-40B4-BE49-F238E27FC236}">
                <a16:creationId xmlns:a16="http://schemas.microsoft.com/office/drawing/2014/main" id="{947E5F8D-2F20-43C9-972D-8009BF122D53}"/>
              </a:ext>
            </a:extLst>
          </p:cNvPr>
          <p:cNvSpPr/>
          <p:nvPr/>
        </p:nvSpPr>
        <p:spPr>
          <a:xfrm>
            <a:off x="8610601" y="1395325"/>
            <a:ext cx="972971" cy="72124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S2</a:t>
            </a:r>
          </a:p>
        </p:txBody>
      </p:sp>
      <p:sp>
        <p:nvSpPr>
          <p:cNvPr id="6" name="Rectangle: Rounded Corners 5">
            <a:extLst>
              <a:ext uri="{FF2B5EF4-FFF2-40B4-BE49-F238E27FC236}">
                <a16:creationId xmlns:a16="http://schemas.microsoft.com/office/drawing/2014/main" id="{F6CB48E0-225C-49B3-B149-362D8B835CB1}"/>
              </a:ext>
            </a:extLst>
          </p:cNvPr>
          <p:cNvSpPr/>
          <p:nvPr/>
        </p:nvSpPr>
        <p:spPr>
          <a:xfrm>
            <a:off x="9744788" y="2081125"/>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S3</a:t>
            </a:r>
          </a:p>
        </p:txBody>
      </p:sp>
      <p:sp>
        <p:nvSpPr>
          <p:cNvPr id="7" name="Rectangle: Rounded Corners 6">
            <a:extLst>
              <a:ext uri="{FF2B5EF4-FFF2-40B4-BE49-F238E27FC236}">
                <a16:creationId xmlns:a16="http://schemas.microsoft.com/office/drawing/2014/main" id="{C93B7EEB-B43F-4911-86BB-85F2C9F6EA42}"/>
              </a:ext>
            </a:extLst>
          </p:cNvPr>
          <p:cNvSpPr/>
          <p:nvPr/>
        </p:nvSpPr>
        <p:spPr>
          <a:xfrm>
            <a:off x="8677986" y="2742985"/>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S4</a:t>
            </a:r>
          </a:p>
        </p:txBody>
      </p:sp>
      <p:sp>
        <p:nvSpPr>
          <p:cNvPr id="8" name="Rectangle: Rounded Corners 7">
            <a:extLst>
              <a:ext uri="{FF2B5EF4-FFF2-40B4-BE49-F238E27FC236}">
                <a16:creationId xmlns:a16="http://schemas.microsoft.com/office/drawing/2014/main" id="{A1BEF4E0-BA89-4C64-8873-3A4A336EEF93}"/>
              </a:ext>
            </a:extLst>
          </p:cNvPr>
          <p:cNvSpPr/>
          <p:nvPr/>
        </p:nvSpPr>
        <p:spPr>
          <a:xfrm>
            <a:off x="8677986" y="3616655"/>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S5</a:t>
            </a:r>
          </a:p>
        </p:txBody>
      </p:sp>
      <p:sp>
        <p:nvSpPr>
          <p:cNvPr id="9" name="Flowchart: Decision 8">
            <a:extLst>
              <a:ext uri="{FF2B5EF4-FFF2-40B4-BE49-F238E27FC236}">
                <a16:creationId xmlns:a16="http://schemas.microsoft.com/office/drawing/2014/main" id="{60B34DD3-231B-4270-80AD-775FAB25EFC8}"/>
              </a:ext>
            </a:extLst>
          </p:cNvPr>
          <p:cNvSpPr/>
          <p:nvPr/>
        </p:nvSpPr>
        <p:spPr>
          <a:xfrm>
            <a:off x="8610600" y="4443325"/>
            <a:ext cx="972971" cy="72124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S6</a:t>
            </a:r>
          </a:p>
        </p:txBody>
      </p:sp>
      <p:sp>
        <p:nvSpPr>
          <p:cNvPr id="10" name="Rectangle: Rounded Corners 9">
            <a:extLst>
              <a:ext uri="{FF2B5EF4-FFF2-40B4-BE49-F238E27FC236}">
                <a16:creationId xmlns:a16="http://schemas.microsoft.com/office/drawing/2014/main" id="{238568C2-D403-4F7C-80E0-287F9048F5CA}"/>
              </a:ext>
            </a:extLst>
          </p:cNvPr>
          <p:cNvSpPr/>
          <p:nvPr/>
        </p:nvSpPr>
        <p:spPr>
          <a:xfrm>
            <a:off x="9744788" y="5105400"/>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S7</a:t>
            </a:r>
          </a:p>
        </p:txBody>
      </p:sp>
      <p:sp>
        <p:nvSpPr>
          <p:cNvPr id="11" name="Rectangle: Rounded Corners 10">
            <a:extLst>
              <a:ext uri="{FF2B5EF4-FFF2-40B4-BE49-F238E27FC236}">
                <a16:creationId xmlns:a16="http://schemas.microsoft.com/office/drawing/2014/main" id="{889126D3-8B1A-4DBE-90AB-330AC7B32A95}"/>
              </a:ext>
            </a:extLst>
          </p:cNvPr>
          <p:cNvSpPr/>
          <p:nvPr/>
        </p:nvSpPr>
        <p:spPr>
          <a:xfrm>
            <a:off x="8725876" y="5702149"/>
            <a:ext cx="838200" cy="5699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S8</a:t>
            </a:r>
          </a:p>
        </p:txBody>
      </p:sp>
      <p:sp>
        <p:nvSpPr>
          <p:cNvPr id="12" name="Flowchart: Connector 11">
            <a:extLst>
              <a:ext uri="{FF2B5EF4-FFF2-40B4-BE49-F238E27FC236}">
                <a16:creationId xmlns:a16="http://schemas.microsoft.com/office/drawing/2014/main" id="{924A5768-FAD0-42E5-8CE6-51AEDDE670D2}"/>
              </a:ext>
            </a:extLst>
          </p:cNvPr>
          <p:cNvSpPr/>
          <p:nvPr/>
        </p:nvSpPr>
        <p:spPr>
          <a:xfrm>
            <a:off x="8963933" y="76200"/>
            <a:ext cx="266309" cy="266309"/>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74EB86B-11C0-4D33-83B5-7C267ABEADF9}"/>
              </a:ext>
            </a:extLst>
          </p:cNvPr>
          <p:cNvCxnSpPr>
            <a:stCxn id="12" idx="4"/>
            <a:endCxn id="4" idx="0"/>
          </p:cNvCxnSpPr>
          <p:nvPr/>
        </p:nvCxnSpPr>
        <p:spPr>
          <a:xfrm>
            <a:off x="9097088" y="342509"/>
            <a:ext cx="0" cy="25424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61277705-74E7-4698-8385-C260A996F70B}"/>
              </a:ext>
            </a:extLst>
          </p:cNvPr>
          <p:cNvGrpSpPr/>
          <p:nvPr/>
        </p:nvGrpSpPr>
        <p:grpSpPr>
          <a:xfrm>
            <a:off x="9011821" y="6477000"/>
            <a:ext cx="266309" cy="266309"/>
            <a:chOff x="6629402" y="3616655"/>
            <a:chExt cx="266309" cy="266309"/>
          </a:xfrm>
        </p:grpSpPr>
        <p:sp>
          <p:nvSpPr>
            <p:cNvPr id="24" name="Flowchart: Connector 23">
              <a:extLst>
                <a:ext uri="{FF2B5EF4-FFF2-40B4-BE49-F238E27FC236}">
                  <a16:creationId xmlns:a16="http://schemas.microsoft.com/office/drawing/2014/main" id="{ABF02DB2-A1A8-4748-A6E6-4C59B7A12CC6}"/>
                </a:ext>
              </a:extLst>
            </p:cNvPr>
            <p:cNvSpPr/>
            <p:nvPr/>
          </p:nvSpPr>
          <p:spPr>
            <a:xfrm>
              <a:off x="6629402" y="3616655"/>
              <a:ext cx="266309" cy="266309"/>
            </a:xfrm>
            <a:prstGeom prst="flowChartConnector">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Flowchart: Connector 24">
              <a:extLst>
                <a:ext uri="{FF2B5EF4-FFF2-40B4-BE49-F238E27FC236}">
                  <a16:creationId xmlns:a16="http://schemas.microsoft.com/office/drawing/2014/main" id="{0BC35C0D-FD68-4D66-9721-44DBDCBA4EDA}"/>
                </a:ext>
              </a:extLst>
            </p:cNvPr>
            <p:cNvSpPr/>
            <p:nvPr/>
          </p:nvSpPr>
          <p:spPr>
            <a:xfrm>
              <a:off x="6662359" y="3649225"/>
              <a:ext cx="201168" cy="201168"/>
            </a:xfrm>
            <a:prstGeom prst="flowChartConnector">
              <a:avLst/>
            </a:prstGeom>
            <a:solidFill>
              <a:schemeClr val="dk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cxnSp>
        <p:nvCxnSpPr>
          <p:cNvPr id="30" name="Straight Arrow Connector 29">
            <a:extLst>
              <a:ext uri="{FF2B5EF4-FFF2-40B4-BE49-F238E27FC236}">
                <a16:creationId xmlns:a16="http://schemas.microsoft.com/office/drawing/2014/main" id="{922D123D-3839-4051-84D5-630A07FC4F8C}"/>
              </a:ext>
            </a:extLst>
          </p:cNvPr>
          <p:cNvCxnSpPr>
            <a:cxnSpLocks/>
            <a:stCxn id="4" idx="2"/>
            <a:endCxn id="5" idx="0"/>
          </p:cNvCxnSpPr>
          <p:nvPr/>
        </p:nvCxnSpPr>
        <p:spPr>
          <a:xfrm flipH="1">
            <a:off x="9097087" y="1166725"/>
            <a:ext cx="1" cy="22860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0BF48F4-BD56-43F4-9992-58D8D5FB5DE5}"/>
              </a:ext>
            </a:extLst>
          </p:cNvPr>
          <p:cNvCxnSpPr>
            <a:cxnSpLocks/>
            <a:stCxn id="11" idx="2"/>
            <a:endCxn id="25" idx="0"/>
          </p:cNvCxnSpPr>
          <p:nvPr/>
        </p:nvCxnSpPr>
        <p:spPr>
          <a:xfrm>
            <a:off x="9144976" y="6272125"/>
            <a:ext cx="386" cy="237445"/>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596DD95-2833-4172-A91A-68B19A7D8DF0}"/>
              </a:ext>
            </a:extLst>
          </p:cNvPr>
          <p:cNvCxnSpPr>
            <a:cxnSpLocks/>
            <a:stCxn id="8" idx="2"/>
            <a:endCxn id="9" idx="0"/>
          </p:cNvCxnSpPr>
          <p:nvPr/>
        </p:nvCxnSpPr>
        <p:spPr>
          <a:xfrm>
            <a:off x="9097086" y="4186631"/>
            <a:ext cx="0" cy="25669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5EE887A-C472-4825-A1FE-DBF0F3986562}"/>
              </a:ext>
            </a:extLst>
          </p:cNvPr>
          <p:cNvCxnSpPr>
            <a:cxnSpLocks/>
            <a:stCxn id="7" idx="2"/>
            <a:endCxn id="8" idx="0"/>
          </p:cNvCxnSpPr>
          <p:nvPr/>
        </p:nvCxnSpPr>
        <p:spPr>
          <a:xfrm>
            <a:off x="9097086" y="3312961"/>
            <a:ext cx="0" cy="30369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4" name="Connector: Elbow 43">
            <a:extLst>
              <a:ext uri="{FF2B5EF4-FFF2-40B4-BE49-F238E27FC236}">
                <a16:creationId xmlns:a16="http://schemas.microsoft.com/office/drawing/2014/main" id="{D0BD30E2-D3F0-451E-927B-FB61422BF50C}"/>
              </a:ext>
            </a:extLst>
          </p:cNvPr>
          <p:cNvCxnSpPr>
            <a:stCxn id="5" idx="1"/>
            <a:endCxn id="7" idx="1"/>
          </p:cNvCxnSpPr>
          <p:nvPr/>
        </p:nvCxnSpPr>
        <p:spPr>
          <a:xfrm rot="10800000" flipH="1" flipV="1">
            <a:off x="8610600" y="1755945"/>
            <a:ext cx="67385" cy="1272027"/>
          </a:xfrm>
          <a:prstGeom prst="bentConnector3">
            <a:avLst>
              <a:gd name="adj1" fmla="val -84811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7217087D-7158-4490-A7CB-02A9F212FAAD}"/>
              </a:ext>
            </a:extLst>
          </p:cNvPr>
          <p:cNvCxnSpPr>
            <a:cxnSpLocks/>
            <a:stCxn id="6" idx="2"/>
            <a:endCxn id="7" idx="3"/>
          </p:cNvCxnSpPr>
          <p:nvPr/>
        </p:nvCxnSpPr>
        <p:spPr>
          <a:xfrm rot="5400000">
            <a:off x="9651601" y="2515686"/>
            <a:ext cx="376872" cy="647702"/>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onnector: Elbow 47">
            <a:extLst>
              <a:ext uri="{FF2B5EF4-FFF2-40B4-BE49-F238E27FC236}">
                <a16:creationId xmlns:a16="http://schemas.microsoft.com/office/drawing/2014/main" id="{44C6B7C5-3888-45B7-AA54-C79209D8940C}"/>
              </a:ext>
            </a:extLst>
          </p:cNvPr>
          <p:cNvCxnSpPr>
            <a:cxnSpLocks/>
            <a:stCxn id="5" idx="3"/>
            <a:endCxn id="6" idx="0"/>
          </p:cNvCxnSpPr>
          <p:nvPr/>
        </p:nvCxnSpPr>
        <p:spPr>
          <a:xfrm>
            <a:off x="9583572" y="1755946"/>
            <a:ext cx="580316" cy="325179"/>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17631936-D5B6-49F2-BAC8-393A51F53059}"/>
              </a:ext>
            </a:extLst>
          </p:cNvPr>
          <p:cNvCxnSpPr>
            <a:cxnSpLocks/>
            <a:stCxn id="9" idx="1"/>
            <a:endCxn id="11" idx="1"/>
          </p:cNvCxnSpPr>
          <p:nvPr/>
        </p:nvCxnSpPr>
        <p:spPr>
          <a:xfrm rot="10800000" flipH="1" flipV="1">
            <a:off x="8610600" y="4803945"/>
            <a:ext cx="115276" cy="1183191"/>
          </a:xfrm>
          <a:prstGeom prst="bentConnector3">
            <a:avLst>
              <a:gd name="adj1" fmla="val -520555"/>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5" name="Connector: Elbow 54">
            <a:extLst>
              <a:ext uri="{FF2B5EF4-FFF2-40B4-BE49-F238E27FC236}">
                <a16:creationId xmlns:a16="http://schemas.microsoft.com/office/drawing/2014/main" id="{EED92CFB-0834-4223-8FBE-D5DD1C22A2DE}"/>
              </a:ext>
            </a:extLst>
          </p:cNvPr>
          <p:cNvCxnSpPr>
            <a:cxnSpLocks/>
            <a:stCxn id="9" idx="3"/>
            <a:endCxn id="10" idx="0"/>
          </p:cNvCxnSpPr>
          <p:nvPr/>
        </p:nvCxnSpPr>
        <p:spPr>
          <a:xfrm>
            <a:off x="9583571" y="4803946"/>
            <a:ext cx="580317" cy="30145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13F3F14E-F5CA-4560-A741-14F22C20DEC7}"/>
              </a:ext>
            </a:extLst>
          </p:cNvPr>
          <p:cNvCxnSpPr>
            <a:cxnSpLocks/>
            <a:stCxn id="10" idx="2"/>
            <a:endCxn id="11" idx="3"/>
          </p:cNvCxnSpPr>
          <p:nvPr/>
        </p:nvCxnSpPr>
        <p:spPr>
          <a:xfrm rot="5400000">
            <a:off x="9708102" y="5531350"/>
            <a:ext cx="311761" cy="599812"/>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4CD4B841-2CE5-4BCB-973A-B9100D7309CE}"/>
              </a:ext>
            </a:extLst>
          </p:cNvPr>
          <p:cNvSpPr txBox="1"/>
          <p:nvPr/>
        </p:nvSpPr>
        <p:spPr>
          <a:xfrm>
            <a:off x="5487579" y="47280"/>
            <a:ext cx="3505192" cy="369332"/>
          </a:xfrm>
          <a:prstGeom prst="rect">
            <a:avLst/>
          </a:prstGeom>
          <a:noFill/>
        </p:spPr>
        <p:txBody>
          <a:bodyPr wrap="square" rtlCol="0">
            <a:spAutoFit/>
          </a:bodyPr>
          <a:lstStyle/>
          <a:p>
            <a:pPr algn="ctr"/>
            <a:r>
              <a:rPr lang="en-US" b="1" dirty="0">
                <a:latin typeface="Courier New" panose="02070309020205020404" pitchFamily="49" charset="0"/>
                <a:cs typeface="Courier New" panose="02070309020205020404" pitchFamily="49" charset="0"/>
              </a:rPr>
              <a:t>calculate(int x, int y)</a:t>
            </a:r>
          </a:p>
        </p:txBody>
      </p:sp>
      <p:sp>
        <p:nvSpPr>
          <p:cNvPr id="63" name="TextBox 62">
            <a:extLst>
              <a:ext uri="{FF2B5EF4-FFF2-40B4-BE49-F238E27FC236}">
                <a16:creationId xmlns:a16="http://schemas.microsoft.com/office/drawing/2014/main" id="{43508B2F-7CB1-4D3D-B853-FFC7D2F8FCA7}"/>
              </a:ext>
            </a:extLst>
          </p:cNvPr>
          <p:cNvSpPr txBox="1"/>
          <p:nvPr/>
        </p:nvSpPr>
        <p:spPr>
          <a:xfrm>
            <a:off x="7543800" y="1325923"/>
            <a:ext cx="972963" cy="369332"/>
          </a:xfrm>
          <a:prstGeom prst="rect">
            <a:avLst/>
          </a:prstGeom>
          <a:noFill/>
        </p:spPr>
        <p:txBody>
          <a:bodyPr wrap="square" rtlCol="0">
            <a:spAutoFit/>
          </a:bodyPr>
          <a:lstStyle/>
          <a:p>
            <a:pPr algn="ctr"/>
            <a:r>
              <a:rPr lang="en-US" dirty="0"/>
              <a:t>[</a:t>
            </a:r>
            <a:r>
              <a:rPr lang="en-US" b="1" dirty="0">
                <a:latin typeface="Courier New" panose="02070309020205020404" pitchFamily="49" charset="0"/>
                <a:cs typeface="Courier New" panose="02070309020205020404" pitchFamily="49" charset="0"/>
              </a:rPr>
              <a:t>else</a:t>
            </a:r>
            <a:r>
              <a:rPr lang="en-US" dirty="0"/>
              <a:t>]</a:t>
            </a:r>
            <a:endParaRPr lang="en-US" b="1" dirty="0">
              <a:latin typeface="Courier New" panose="02070309020205020404" pitchFamily="49" charset="0"/>
              <a:cs typeface="Courier New" panose="02070309020205020404" pitchFamily="49" charset="0"/>
            </a:endParaRPr>
          </a:p>
        </p:txBody>
      </p:sp>
      <p:sp>
        <p:nvSpPr>
          <p:cNvPr id="64" name="TextBox 63">
            <a:extLst>
              <a:ext uri="{FF2B5EF4-FFF2-40B4-BE49-F238E27FC236}">
                <a16:creationId xmlns:a16="http://schemas.microsoft.com/office/drawing/2014/main" id="{A80CEBA5-85E3-42BD-92CC-611F40CABE68}"/>
              </a:ext>
            </a:extLst>
          </p:cNvPr>
          <p:cNvSpPr txBox="1"/>
          <p:nvPr/>
        </p:nvSpPr>
        <p:spPr>
          <a:xfrm>
            <a:off x="9601200" y="1319919"/>
            <a:ext cx="1057975" cy="369332"/>
          </a:xfrm>
          <a:prstGeom prst="rect">
            <a:avLst/>
          </a:prstGeom>
          <a:noFill/>
        </p:spPr>
        <p:txBody>
          <a:bodyPr wrap="square" rtlCol="0">
            <a:spAutoFit/>
          </a:bodyPr>
          <a:lstStyle/>
          <a:p>
            <a:pPr algn="ctr"/>
            <a:r>
              <a:rPr lang="en-US" dirty="0"/>
              <a:t>[</a:t>
            </a:r>
            <a:r>
              <a:rPr lang="en-US" b="1" dirty="0">
                <a:latin typeface="Courier New" panose="02070309020205020404" pitchFamily="49" charset="0"/>
                <a:cs typeface="Courier New" panose="02070309020205020404" pitchFamily="49" charset="0"/>
              </a:rPr>
              <a:t>x &gt; y</a:t>
            </a:r>
            <a:r>
              <a:rPr lang="en-US" dirty="0"/>
              <a:t>]</a:t>
            </a:r>
            <a:endParaRPr lang="en-US" b="1" dirty="0">
              <a:latin typeface="Courier New" panose="02070309020205020404" pitchFamily="49" charset="0"/>
              <a:cs typeface="Courier New" panose="02070309020205020404" pitchFamily="49" charset="0"/>
            </a:endParaRPr>
          </a:p>
        </p:txBody>
      </p:sp>
      <p:sp>
        <p:nvSpPr>
          <p:cNvPr id="65" name="TextBox 64">
            <a:extLst>
              <a:ext uri="{FF2B5EF4-FFF2-40B4-BE49-F238E27FC236}">
                <a16:creationId xmlns:a16="http://schemas.microsoft.com/office/drawing/2014/main" id="{B9630941-7C93-4C9C-A582-0E92D34AADBF}"/>
              </a:ext>
            </a:extLst>
          </p:cNvPr>
          <p:cNvSpPr txBox="1"/>
          <p:nvPr/>
        </p:nvSpPr>
        <p:spPr>
          <a:xfrm>
            <a:off x="7543800" y="4431268"/>
            <a:ext cx="972963" cy="369332"/>
          </a:xfrm>
          <a:prstGeom prst="rect">
            <a:avLst/>
          </a:prstGeom>
          <a:noFill/>
        </p:spPr>
        <p:txBody>
          <a:bodyPr wrap="square" rtlCol="0">
            <a:spAutoFit/>
          </a:bodyPr>
          <a:lstStyle/>
          <a:p>
            <a:pPr algn="ctr"/>
            <a:r>
              <a:rPr lang="en-US" dirty="0"/>
              <a:t>[</a:t>
            </a:r>
            <a:r>
              <a:rPr lang="en-US" b="1" dirty="0">
                <a:latin typeface="Courier New" panose="02070309020205020404" pitchFamily="49" charset="0"/>
                <a:cs typeface="Courier New" panose="02070309020205020404" pitchFamily="49" charset="0"/>
              </a:rPr>
              <a:t>else</a:t>
            </a:r>
            <a:r>
              <a:rPr lang="en-US" dirty="0"/>
              <a:t>]</a:t>
            </a:r>
            <a:endParaRPr lang="en-US" b="1" dirty="0">
              <a:latin typeface="Courier New" panose="02070309020205020404" pitchFamily="49" charset="0"/>
              <a:cs typeface="Courier New" panose="02070309020205020404" pitchFamily="49" charset="0"/>
            </a:endParaRPr>
          </a:p>
        </p:txBody>
      </p:sp>
      <p:sp>
        <p:nvSpPr>
          <p:cNvPr id="66" name="TextBox 65">
            <a:extLst>
              <a:ext uri="{FF2B5EF4-FFF2-40B4-BE49-F238E27FC236}">
                <a16:creationId xmlns:a16="http://schemas.microsoft.com/office/drawing/2014/main" id="{50A8778C-3B40-4B68-BB3F-2009BF10AA4C}"/>
              </a:ext>
            </a:extLst>
          </p:cNvPr>
          <p:cNvSpPr txBox="1"/>
          <p:nvPr/>
        </p:nvSpPr>
        <p:spPr>
          <a:xfrm>
            <a:off x="9564076" y="4431268"/>
            <a:ext cx="1185496" cy="369332"/>
          </a:xfrm>
          <a:prstGeom prst="rect">
            <a:avLst/>
          </a:prstGeom>
          <a:noFill/>
        </p:spPr>
        <p:txBody>
          <a:bodyPr wrap="square" rtlCol="0">
            <a:spAutoFit/>
          </a:bodyPr>
          <a:lstStyle/>
          <a:p>
            <a:pPr algn="ctr"/>
            <a:r>
              <a:rPr lang="en-US" dirty="0"/>
              <a:t>[</a:t>
            </a:r>
            <a:r>
              <a:rPr lang="en-US" b="1" dirty="0">
                <a:latin typeface="Courier New" panose="02070309020205020404" pitchFamily="49" charset="0"/>
                <a:cs typeface="Courier New" panose="02070309020205020404" pitchFamily="49" charset="0"/>
              </a:rPr>
              <a:t>y &lt;= 0</a:t>
            </a:r>
            <a:r>
              <a:rPr lang="en-US" dirty="0"/>
              <a:t>]</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436342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84800-6D30-451D-9DF0-2C33B09EA2E3}"/>
              </a:ext>
            </a:extLst>
          </p:cNvPr>
          <p:cNvSpPr>
            <a:spLocks noGrp="1"/>
          </p:cNvSpPr>
          <p:nvPr>
            <p:ph type="title"/>
          </p:nvPr>
        </p:nvSpPr>
        <p:spPr/>
        <p:txBody>
          <a:bodyPr/>
          <a:lstStyle/>
          <a:p>
            <a:r>
              <a:rPr lang="en-US" dirty="0"/>
              <a:t>Kinds of coverage</a:t>
            </a:r>
          </a:p>
        </p:txBody>
      </p:sp>
      <p:sp>
        <p:nvSpPr>
          <p:cNvPr id="3" name="Content Placeholder 2">
            <a:extLst>
              <a:ext uri="{FF2B5EF4-FFF2-40B4-BE49-F238E27FC236}">
                <a16:creationId xmlns:a16="http://schemas.microsoft.com/office/drawing/2014/main" id="{5F7F4D41-113B-4AC4-9469-F56BC543B5C2}"/>
              </a:ext>
            </a:extLst>
          </p:cNvPr>
          <p:cNvSpPr>
            <a:spLocks noGrp="1"/>
          </p:cNvSpPr>
          <p:nvPr>
            <p:ph idx="1"/>
          </p:nvPr>
        </p:nvSpPr>
        <p:spPr/>
        <p:txBody>
          <a:bodyPr>
            <a:normAutofit fontScale="77500" lnSpcReduction="20000"/>
          </a:bodyPr>
          <a:lstStyle/>
          <a:p>
            <a:r>
              <a:rPr lang="en-US" dirty="0"/>
              <a:t>We say a statement is </a:t>
            </a:r>
            <a:r>
              <a:rPr lang="en-US" b="1" dirty="0"/>
              <a:t>exercised</a:t>
            </a:r>
            <a:r>
              <a:rPr lang="en-US" dirty="0"/>
              <a:t> by a test or a suite of tests if it gets executed</a:t>
            </a:r>
          </a:p>
          <a:p>
            <a:r>
              <a:rPr lang="en-US" b="1" dirty="0"/>
              <a:t>Statement coverage</a:t>
            </a:r>
            <a:r>
              <a:rPr lang="en-US" dirty="0"/>
              <a:t> is the percentage of statements exercised by a set of tests</a:t>
            </a:r>
          </a:p>
          <a:p>
            <a:pPr lvl="1"/>
            <a:r>
              <a:rPr lang="en-US" dirty="0"/>
              <a:t>Example: (</a:t>
            </a:r>
            <a:r>
              <a:rPr lang="en-US" b="1" dirty="0">
                <a:latin typeface="Courier New" panose="02070309020205020404" pitchFamily="49" charset="0"/>
                <a:cs typeface="Courier New" panose="02070309020205020404" pitchFamily="49" charset="0"/>
              </a:rPr>
              <a:t>x = 1</a:t>
            </a:r>
            <a:r>
              <a:rPr lang="en-US" dirty="0"/>
              <a:t>, </a:t>
            </a:r>
            <a:r>
              <a:rPr lang="en-US" b="1" dirty="0">
                <a:latin typeface="Courier New" panose="02070309020205020404" pitchFamily="49" charset="0"/>
                <a:cs typeface="Courier New" panose="02070309020205020404" pitchFamily="49" charset="0"/>
              </a:rPr>
              <a:t>y = 2</a:t>
            </a:r>
            <a:r>
              <a:rPr lang="en-US" dirty="0"/>
              <a:t>) exercises everything except S3 and S7 in the previous CFG, giving a statement coverage of 75%</a:t>
            </a:r>
          </a:p>
          <a:p>
            <a:r>
              <a:rPr lang="en-US" b="1" dirty="0"/>
              <a:t>Branch coverage</a:t>
            </a:r>
            <a:r>
              <a:rPr lang="en-US" dirty="0"/>
              <a:t> is the percentage of branch directions taken by a set of tests</a:t>
            </a:r>
          </a:p>
          <a:p>
            <a:pPr lvl="1"/>
            <a:r>
              <a:rPr lang="en-US" dirty="0"/>
              <a:t>Example: (</a:t>
            </a:r>
            <a:r>
              <a:rPr lang="en-US" b="1" dirty="0">
                <a:latin typeface="Courier New" panose="02070309020205020404" pitchFamily="49" charset="0"/>
                <a:cs typeface="Courier New" panose="02070309020205020404" pitchFamily="49" charset="0"/>
              </a:rPr>
              <a:t>x = 1</a:t>
            </a:r>
            <a:r>
              <a:rPr lang="en-US" dirty="0"/>
              <a:t>, </a:t>
            </a:r>
            <a:r>
              <a:rPr lang="en-US" b="1" dirty="0">
                <a:latin typeface="Courier New" panose="02070309020205020404" pitchFamily="49" charset="0"/>
                <a:cs typeface="Courier New" panose="02070309020205020404" pitchFamily="49" charset="0"/>
              </a:rPr>
              <a:t>y = 2</a:t>
            </a:r>
            <a:r>
              <a:rPr lang="en-US" dirty="0"/>
              <a:t>) covers the else edge from S2 and the else edge from S6, giving a branch coverage of 50%</a:t>
            </a:r>
          </a:p>
          <a:p>
            <a:r>
              <a:rPr lang="en-US" b="1" dirty="0"/>
              <a:t>Path coverage</a:t>
            </a:r>
            <a:r>
              <a:rPr lang="en-US" dirty="0"/>
              <a:t> is the percentage of all execution paths that have been taken</a:t>
            </a:r>
          </a:p>
          <a:p>
            <a:pPr lvl="1"/>
            <a:r>
              <a:rPr lang="en-US" dirty="0"/>
              <a:t>Example: (</a:t>
            </a:r>
            <a:r>
              <a:rPr lang="en-US" b="1" dirty="0">
                <a:latin typeface="Courier New" panose="02070309020205020404" pitchFamily="49" charset="0"/>
                <a:cs typeface="Courier New" panose="02070309020205020404" pitchFamily="49" charset="0"/>
              </a:rPr>
              <a:t>x = 1</a:t>
            </a:r>
            <a:r>
              <a:rPr lang="en-US" dirty="0"/>
              <a:t>, </a:t>
            </a:r>
            <a:r>
              <a:rPr lang="en-US" b="1" dirty="0">
                <a:latin typeface="Courier New" panose="02070309020205020404" pitchFamily="49" charset="0"/>
                <a:cs typeface="Courier New" panose="02070309020205020404" pitchFamily="49" charset="0"/>
              </a:rPr>
              <a:t>y = 2</a:t>
            </a:r>
            <a:r>
              <a:rPr lang="en-US" dirty="0"/>
              <a:t>) takes only one of the four paths from S1 to S8, giving a path coverage of 25%</a:t>
            </a:r>
          </a:p>
          <a:p>
            <a:r>
              <a:rPr lang="en-US" dirty="0"/>
              <a:t>More coverage is better</a:t>
            </a:r>
          </a:p>
          <a:p>
            <a:r>
              <a:rPr lang="en-US" dirty="0"/>
              <a:t>It will usually take many tests to get good coverage</a:t>
            </a:r>
          </a:p>
        </p:txBody>
      </p:sp>
    </p:spTree>
    <p:extLst>
      <p:ext uri="{BB962C8B-B14F-4D97-AF65-F5344CB8AC3E}">
        <p14:creationId xmlns:p14="http://schemas.microsoft.com/office/powerpoint/2010/main" val="65570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2AC85-D947-471D-AA34-78E0980B0F32}"/>
              </a:ext>
            </a:extLst>
          </p:cNvPr>
          <p:cNvSpPr>
            <a:spLocks noGrp="1"/>
          </p:cNvSpPr>
          <p:nvPr>
            <p:ph type="title"/>
          </p:nvPr>
        </p:nvSpPr>
        <p:spPr/>
        <p:txBody>
          <a:bodyPr/>
          <a:lstStyle/>
          <a:p>
            <a:r>
              <a:rPr lang="en-US" dirty="0"/>
              <a:t>Boundary value analysis</a:t>
            </a:r>
          </a:p>
        </p:txBody>
      </p:sp>
      <p:sp>
        <p:nvSpPr>
          <p:cNvPr id="3" name="Content Placeholder 2">
            <a:extLst>
              <a:ext uri="{FF2B5EF4-FFF2-40B4-BE49-F238E27FC236}">
                <a16:creationId xmlns:a16="http://schemas.microsoft.com/office/drawing/2014/main" id="{2C2072D1-A92F-4AD6-A72D-5A46E7560F2E}"/>
              </a:ext>
            </a:extLst>
          </p:cNvPr>
          <p:cNvSpPr>
            <a:spLocks noGrp="1"/>
          </p:cNvSpPr>
          <p:nvPr>
            <p:ph idx="1"/>
          </p:nvPr>
        </p:nvSpPr>
        <p:spPr>
          <a:xfrm>
            <a:off x="609600" y="1775193"/>
            <a:ext cx="10972800" cy="2334527"/>
          </a:xfrm>
        </p:spPr>
        <p:txBody>
          <a:bodyPr>
            <a:normAutofit fontScale="77500" lnSpcReduction="20000"/>
          </a:bodyPr>
          <a:lstStyle/>
          <a:p>
            <a:r>
              <a:rPr lang="en-US" b="1" dirty="0"/>
              <a:t>Boundary value analysis</a:t>
            </a:r>
            <a:r>
              <a:rPr lang="en-US" dirty="0"/>
              <a:t> uses values near the edges of legal limits</a:t>
            </a:r>
          </a:p>
          <a:p>
            <a:pPr lvl="1"/>
            <a:r>
              <a:rPr lang="en-US" dirty="0"/>
              <a:t>If input must be within a range, create tests just below, at, and just above the endpoints of the range</a:t>
            </a:r>
          </a:p>
          <a:p>
            <a:pPr lvl="1"/>
            <a:r>
              <a:rPr lang="en-US" dirty="0"/>
              <a:t>If output must be in a certain range, try to pick inputs that generate values around the minimum and maximum of that range</a:t>
            </a:r>
          </a:p>
          <a:p>
            <a:r>
              <a:rPr lang="en-US" dirty="0"/>
              <a:t>Example: Boundary values for a method that's supposed to accept passwords if they're between 6 and 12 characters inclusive</a:t>
            </a:r>
          </a:p>
          <a:p>
            <a:pPr marL="457200" lvl="1" indent="0">
              <a:buNone/>
            </a:pPr>
            <a:endParaRPr lang="en-US" dirty="0"/>
          </a:p>
        </p:txBody>
      </p:sp>
      <p:graphicFrame>
        <p:nvGraphicFramePr>
          <p:cNvPr id="4" name="Table 3">
            <a:extLst>
              <a:ext uri="{FF2B5EF4-FFF2-40B4-BE49-F238E27FC236}">
                <a16:creationId xmlns:a16="http://schemas.microsoft.com/office/drawing/2014/main" id="{7BC8D709-C33E-4844-83F5-E15E4F774906}"/>
              </a:ext>
            </a:extLst>
          </p:cNvPr>
          <p:cNvGraphicFramePr>
            <a:graphicFrameLocks noGrp="1"/>
          </p:cNvGraphicFramePr>
          <p:nvPr>
            <p:extLst/>
          </p:nvPr>
        </p:nvGraphicFramePr>
        <p:xfrm>
          <a:off x="3148330" y="4109720"/>
          <a:ext cx="5895340" cy="2595880"/>
        </p:xfrm>
        <a:graphic>
          <a:graphicData uri="http://schemas.openxmlformats.org/drawingml/2006/table">
            <a:tbl>
              <a:tblPr firstRow="1" bandRow="1">
                <a:tableStyleId>{5C22544A-7EE6-4342-B048-85BDC9FD1C3A}</a:tableStyleId>
              </a:tblPr>
              <a:tblGrid>
                <a:gridCol w="1767205">
                  <a:extLst>
                    <a:ext uri="{9D8B030D-6E8A-4147-A177-3AD203B41FA5}">
                      <a16:colId xmlns:a16="http://schemas.microsoft.com/office/drawing/2014/main" val="3647223452"/>
                    </a:ext>
                  </a:extLst>
                </a:gridCol>
                <a:gridCol w="938530">
                  <a:extLst>
                    <a:ext uri="{9D8B030D-6E8A-4147-A177-3AD203B41FA5}">
                      <a16:colId xmlns:a16="http://schemas.microsoft.com/office/drawing/2014/main" val="4222242440"/>
                    </a:ext>
                  </a:extLst>
                </a:gridCol>
                <a:gridCol w="2451100">
                  <a:extLst>
                    <a:ext uri="{9D8B030D-6E8A-4147-A177-3AD203B41FA5}">
                      <a16:colId xmlns:a16="http://schemas.microsoft.com/office/drawing/2014/main" val="869269684"/>
                    </a:ext>
                  </a:extLst>
                </a:gridCol>
                <a:gridCol w="738505">
                  <a:extLst>
                    <a:ext uri="{9D8B030D-6E8A-4147-A177-3AD203B41FA5}">
                      <a16:colId xmlns:a16="http://schemas.microsoft.com/office/drawing/2014/main" val="813902711"/>
                    </a:ext>
                  </a:extLst>
                </a:gridCol>
              </a:tblGrid>
              <a:tr h="370840">
                <a:tc>
                  <a:txBody>
                    <a:bodyPr/>
                    <a:lstStyle/>
                    <a:p>
                      <a:r>
                        <a:rPr lang="en-US" dirty="0"/>
                        <a:t>Input</a:t>
                      </a:r>
                    </a:p>
                  </a:txBody>
                  <a:tcPr/>
                </a:tc>
                <a:tc>
                  <a:txBody>
                    <a:bodyPr/>
                    <a:lstStyle/>
                    <a:p>
                      <a:pPr algn="ctr"/>
                      <a:r>
                        <a:rPr lang="en-US" dirty="0"/>
                        <a:t>Length</a:t>
                      </a:r>
                    </a:p>
                  </a:txBody>
                  <a:tcPr/>
                </a:tc>
                <a:tc>
                  <a:txBody>
                    <a:bodyPr/>
                    <a:lstStyle/>
                    <a:p>
                      <a:r>
                        <a:rPr lang="en-US" dirty="0"/>
                        <a:t>Case</a:t>
                      </a:r>
                    </a:p>
                  </a:txBody>
                  <a:tcPr/>
                </a:tc>
                <a:tc>
                  <a:txBody>
                    <a:bodyPr/>
                    <a:lstStyle/>
                    <a:p>
                      <a:pPr algn="ctr"/>
                      <a:r>
                        <a:rPr lang="en-US" dirty="0"/>
                        <a:t>Valid</a:t>
                      </a:r>
                    </a:p>
                  </a:txBody>
                  <a:tcPr/>
                </a:tc>
                <a:extLst>
                  <a:ext uri="{0D108BD9-81ED-4DB2-BD59-A6C34878D82A}">
                    <a16:rowId xmlns:a16="http://schemas.microsoft.com/office/drawing/2014/main" val="3773550798"/>
                  </a:ext>
                </a:extLst>
              </a:tr>
              <a:tr h="370840">
                <a:tc>
                  <a:txBody>
                    <a:bodyPr/>
                    <a:lstStyle/>
                    <a:p>
                      <a:r>
                        <a:rPr lang="en-US" dirty="0"/>
                        <a:t>"goats"</a:t>
                      </a:r>
                    </a:p>
                  </a:txBody>
                  <a:tcPr/>
                </a:tc>
                <a:tc>
                  <a:txBody>
                    <a:bodyPr/>
                    <a:lstStyle/>
                    <a:p>
                      <a:pPr algn="ctr"/>
                      <a:r>
                        <a:rPr lang="en-US" dirty="0"/>
                        <a:t>5</a:t>
                      </a:r>
                    </a:p>
                  </a:txBody>
                  <a:tcPr/>
                </a:tc>
                <a:tc>
                  <a:txBody>
                    <a:bodyPr/>
                    <a:lstStyle/>
                    <a:p>
                      <a:r>
                        <a:rPr lang="en-US" dirty="0" err="1"/>
                        <a:t>Mininum</a:t>
                      </a:r>
                      <a:r>
                        <a:rPr lang="en-US" dirty="0"/>
                        <a:t> – 1</a:t>
                      </a:r>
                    </a:p>
                  </a:txBody>
                  <a:tcPr/>
                </a:tc>
                <a:tc>
                  <a:txBody>
                    <a:bodyPr/>
                    <a:lstStyle/>
                    <a:p>
                      <a:pPr algn="ctr"/>
                      <a:r>
                        <a:rPr lang="en-US" b="1" dirty="0">
                          <a:solidFill>
                            <a:srgbClr val="FF0000"/>
                          </a:solidFill>
                        </a:rPr>
                        <a:t>False</a:t>
                      </a:r>
                    </a:p>
                  </a:txBody>
                  <a:tcPr/>
                </a:tc>
                <a:extLst>
                  <a:ext uri="{0D108BD9-81ED-4DB2-BD59-A6C34878D82A}">
                    <a16:rowId xmlns:a16="http://schemas.microsoft.com/office/drawing/2014/main" val="1307272916"/>
                  </a:ext>
                </a:extLst>
              </a:tr>
              <a:tr h="370840">
                <a:tc>
                  <a:txBody>
                    <a:bodyPr/>
                    <a:lstStyle/>
                    <a:p>
                      <a:r>
                        <a:rPr lang="en-US" dirty="0"/>
                        <a:t>"wombat" </a:t>
                      </a:r>
                    </a:p>
                  </a:txBody>
                  <a:tcPr/>
                </a:tc>
                <a:tc>
                  <a:txBody>
                    <a:bodyPr/>
                    <a:lstStyle/>
                    <a:p>
                      <a:pPr algn="ctr"/>
                      <a:r>
                        <a:rPr lang="en-US" dirty="0"/>
                        <a:t>6</a:t>
                      </a:r>
                    </a:p>
                  </a:txBody>
                  <a:tcPr/>
                </a:tc>
                <a:tc>
                  <a:txBody>
                    <a:bodyPr/>
                    <a:lstStyle/>
                    <a:p>
                      <a:r>
                        <a:rPr lang="en-US" dirty="0"/>
                        <a:t>Minimum</a:t>
                      </a:r>
                    </a:p>
                  </a:txBody>
                  <a:tcPr/>
                </a:tc>
                <a:tc>
                  <a:txBody>
                    <a:bodyPr/>
                    <a:lstStyle/>
                    <a:p>
                      <a:pPr algn="ctr"/>
                      <a:r>
                        <a:rPr lang="en-US" b="1" dirty="0">
                          <a:solidFill>
                            <a:srgbClr val="00B050"/>
                          </a:solidFill>
                        </a:rPr>
                        <a:t>True</a:t>
                      </a:r>
                    </a:p>
                  </a:txBody>
                  <a:tcPr/>
                </a:tc>
                <a:extLst>
                  <a:ext uri="{0D108BD9-81ED-4DB2-BD59-A6C34878D82A}">
                    <a16:rowId xmlns:a16="http://schemas.microsoft.com/office/drawing/2014/main" val="1212118338"/>
                  </a:ext>
                </a:extLst>
              </a:tr>
              <a:tr h="370840">
                <a:tc>
                  <a:txBody>
                    <a:bodyPr/>
                    <a:lstStyle/>
                    <a:p>
                      <a:r>
                        <a:rPr lang="en-US" dirty="0"/>
                        <a:t>"wombats" </a:t>
                      </a:r>
                    </a:p>
                  </a:txBody>
                  <a:tcPr/>
                </a:tc>
                <a:tc>
                  <a:txBody>
                    <a:bodyPr/>
                    <a:lstStyle/>
                    <a:p>
                      <a:pPr algn="ctr"/>
                      <a:r>
                        <a:rPr lang="en-US" dirty="0"/>
                        <a:t>7</a:t>
                      </a:r>
                    </a:p>
                  </a:txBody>
                  <a:tcPr/>
                </a:tc>
                <a:tc>
                  <a:txBody>
                    <a:bodyPr/>
                    <a:lstStyle/>
                    <a:p>
                      <a:r>
                        <a:rPr lang="en-US" dirty="0"/>
                        <a:t>Minimum + 1</a:t>
                      </a:r>
                    </a:p>
                  </a:txBody>
                  <a:tcPr/>
                </a:tc>
                <a:tc>
                  <a:txBody>
                    <a:bodyPr/>
                    <a:lstStyle/>
                    <a:p>
                      <a:pPr algn="ctr"/>
                      <a:r>
                        <a:rPr lang="en-US" b="1" dirty="0">
                          <a:solidFill>
                            <a:srgbClr val="00B050"/>
                          </a:solidFill>
                        </a:rPr>
                        <a:t>True</a:t>
                      </a:r>
                    </a:p>
                  </a:txBody>
                  <a:tcPr/>
                </a:tc>
                <a:extLst>
                  <a:ext uri="{0D108BD9-81ED-4DB2-BD59-A6C34878D82A}">
                    <a16:rowId xmlns:a16="http://schemas.microsoft.com/office/drawing/2014/main" val="2599375640"/>
                  </a:ext>
                </a:extLst>
              </a:tr>
              <a:tr h="370840">
                <a:tc>
                  <a:txBody>
                    <a:bodyPr/>
                    <a:lstStyle/>
                    <a:p>
                      <a:r>
                        <a:rPr lang="en-US" dirty="0"/>
                        <a:t>"abracadabra"</a:t>
                      </a:r>
                    </a:p>
                  </a:txBody>
                  <a:tcPr/>
                </a:tc>
                <a:tc>
                  <a:txBody>
                    <a:bodyPr/>
                    <a:lstStyle/>
                    <a:p>
                      <a:pPr algn="ctr"/>
                      <a:r>
                        <a:rPr lang="en-US" dirty="0"/>
                        <a:t>11</a:t>
                      </a:r>
                    </a:p>
                  </a:txBody>
                  <a:tcPr/>
                </a:tc>
                <a:tc>
                  <a:txBody>
                    <a:bodyPr/>
                    <a:lstStyle/>
                    <a:p>
                      <a:r>
                        <a:rPr lang="en-US" dirty="0"/>
                        <a:t>Maximum – 1</a:t>
                      </a:r>
                    </a:p>
                  </a:txBody>
                  <a:tcPr/>
                </a:tc>
                <a:tc>
                  <a:txBody>
                    <a:bodyPr/>
                    <a:lstStyle/>
                    <a:p>
                      <a:pPr algn="ctr"/>
                      <a:r>
                        <a:rPr lang="en-US" b="1" dirty="0">
                          <a:solidFill>
                            <a:srgbClr val="00B050"/>
                          </a:solidFill>
                        </a:rPr>
                        <a:t>True</a:t>
                      </a:r>
                    </a:p>
                  </a:txBody>
                  <a:tcPr/>
                </a:tc>
                <a:extLst>
                  <a:ext uri="{0D108BD9-81ED-4DB2-BD59-A6C34878D82A}">
                    <a16:rowId xmlns:a16="http://schemas.microsoft.com/office/drawing/2014/main" val="2335447402"/>
                  </a:ext>
                </a:extLst>
              </a:tr>
              <a:tr h="370840">
                <a:tc>
                  <a:txBody>
                    <a:bodyPr/>
                    <a:lstStyle/>
                    <a:p>
                      <a:r>
                        <a:rPr lang="en-US" dirty="0"/>
                        <a:t>"hippopotamus"</a:t>
                      </a:r>
                    </a:p>
                  </a:txBody>
                  <a:tcPr/>
                </a:tc>
                <a:tc>
                  <a:txBody>
                    <a:bodyPr/>
                    <a:lstStyle/>
                    <a:p>
                      <a:pPr algn="ctr"/>
                      <a:r>
                        <a:rPr lang="en-US" dirty="0"/>
                        <a:t>12</a:t>
                      </a:r>
                    </a:p>
                  </a:txBody>
                  <a:tcPr/>
                </a:tc>
                <a:tc>
                  <a:txBody>
                    <a:bodyPr/>
                    <a:lstStyle/>
                    <a:p>
                      <a:r>
                        <a:rPr lang="en-US" dirty="0"/>
                        <a:t>Maximum</a:t>
                      </a:r>
                    </a:p>
                  </a:txBody>
                  <a:tcPr/>
                </a:tc>
                <a:tc>
                  <a:txBody>
                    <a:bodyPr/>
                    <a:lstStyle/>
                    <a:p>
                      <a:pPr algn="ctr"/>
                      <a:r>
                        <a:rPr lang="en-US" b="1" dirty="0">
                          <a:solidFill>
                            <a:srgbClr val="00B050"/>
                          </a:solidFill>
                        </a:rPr>
                        <a:t>True</a:t>
                      </a:r>
                    </a:p>
                  </a:txBody>
                  <a:tcPr/>
                </a:tc>
                <a:extLst>
                  <a:ext uri="{0D108BD9-81ED-4DB2-BD59-A6C34878D82A}">
                    <a16:rowId xmlns:a16="http://schemas.microsoft.com/office/drawing/2014/main" val="944413304"/>
                  </a:ext>
                </a:extLst>
              </a:tr>
              <a:tr h="370840">
                <a:tc>
                  <a:txBody>
                    <a:bodyPr/>
                    <a:lstStyle/>
                    <a:p>
                      <a:r>
                        <a:rPr lang="en-US" dirty="0"/>
                        <a:t>"administrator"</a:t>
                      </a:r>
                    </a:p>
                  </a:txBody>
                  <a:tcPr/>
                </a:tc>
                <a:tc>
                  <a:txBody>
                    <a:bodyPr/>
                    <a:lstStyle/>
                    <a:p>
                      <a:pPr algn="ctr"/>
                      <a:r>
                        <a:rPr lang="en-US" dirty="0"/>
                        <a:t>13</a:t>
                      </a:r>
                    </a:p>
                  </a:txBody>
                  <a:tcPr/>
                </a:tc>
                <a:tc>
                  <a:txBody>
                    <a:bodyPr/>
                    <a:lstStyle/>
                    <a:p>
                      <a:r>
                        <a:rPr lang="en-US" dirty="0"/>
                        <a:t>Maximum + 1</a:t>
                      </a:r>
                    </a:p>
                  </a:txBody>
                  <a:tcPr/>
                </a:tc>
                <a:tc>
                  <a:txBody>
                    <a:bodyPr/>
                    <a:lstStyle/>
                    <a:p>
                      <a:pPr algn="ctr"/>
                      <a:r>
                        <a:rPr lang="en-US" b="1" dirty="0">
                          <a:solidFill>
                            <a:srgbClr val="FF0000"/>
                          </a:solidFill>
                        </a:rPr>
                        <a:t>False</a:t>
                      </a:r>
                    </a:p>
                  </a:txBody>
                  <a:tcPr/>
                </a:tc>
                <a:extLst>
                  <a:ext uri="{0D108BD9-81ED-4DB2-BD59-A6C34878D82A}">
                    <a16:rowId xmlns:a16="http://schemas.microsoft.com/office/drawing/2014/main" val="300908841"/>
                  </a:ext>
                </a:extLst>
              </a:tr>
            </a:tbl>
          </a:graphicData>
        </a:graphic>
      </p:graphicFrame>
    </p:spTree>
    <p:extLst>
      <p:ext uri="{BB962C8B-B14F-4D97-AF65-F5344CB8AC3E}">
        <p14:creationId xmlns:p14="http://schemas.microsoft.com/office/powerpoint/2010/main" val="184030888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B8687-5F92-4B3F-93CA-2BB03135EBB4}"/>
              </a:ext>
            </a:extLst>
          </p:cNvPr>
          <p:cNvSpPr>
            <a:spLocks noGrp="1"/>
          </p:cNvSpPr>
          <p:nvPr>
            <p:ph type="title"/>
          </p:nvPr>
        </p:nvSpPr>
        <p:spPr/>
        <p:txBody>
          <a:bodyPr/>
          <a:lstStyle/>
          <a:p>
            <a:r>
              <a:rPr lang="en-US" dirty="0"/>
              <a:t>Other heuristics</a:t>
            </a:r>
          </a:p>
        </p:txBody>
      </p:sp>
      <p:sp>
        <p:nvSpPr>
          <p:cNvPr id="3" name="Content Placeholder 2">
            <a:extLst>
              <a:ext uri="{FF2B5EF4-FFF2-40B4-BE49-F238E27FC236}">
                <a16:creationId xmlns:a16="http://schemas.microsoft.com/office/drawing/2014/main" id="{3F2B2C28-3553-4426-8A63-AD09F7E49B54}"/>
              </a:ext>
            </a:extLst>
          </p:cNvPr>
          <p:cNvSpPr>
            <a:spLocks noGrp="1"/>
          </p:cNvSpPr>
          <p:nvPr>
            <p:ph idx="1"/>
          </p:nvPr>
        </p:nvSpPr>
        <p:spPr/>
        <p:txBody>
          <a:bodyPr>
            <a:normAutofit fontScale="70000" lnSpcReduction="20000"/>
          </a:bodyPr>
          <a:lstStyle/>
          <a:p>
            <a:r>
              <a:rPr lang="en-US" dirty="0"/>
              <a:t>A number of other heuristics are commonly used because they often find errors</a:t>
            </a:r>
          </a:p>
          <a:p>
            <a:r>
              <a:rPr lang="en-US" dirty="0"/>
              <a:t>For single input parameters</a:t>
            </a:r>
          </a:p>
          <a:p>
            <a:pPr lvl="1"/>
            <a:r>
              <a:rPr lang="en-US" dirty="0"/>
              <a:t>0 (because people forget about 0 or because of division by 0)</a:t>
            </a:r>
          </a:p>
          <a:p>
            <a:pPr lvl="1"/>
            <a:r>
              <a:rPr lang="en-US" dirty="0"/>
              <a:t>Very large and very small numbers (because of underflow and overflow)</a:t>
            </a:r>
          </a:p>
          <a:p>
            <a:pPr lvl="1"/>
            <a:r>
              <a:rPr lang="en-US" dirty="0"/>
              <a:t>Character or string versions of numbers (which makes sense in a language like Python or JavaScript but not in Java where type checkers would prevent such thins)</a:t>
            </a:r>
          </a:p>
          <a:p>
            <a:r>
              <a:rPr lang="en-US" dirty="0"/>
              <a:t>For multiple input parameters</a:t>
            </a:r>
          </a:p>
          <a:p>
            <a:pPr lvl="1"/>
            <a:r>
              <a:rPr lang="en-US" dirty="0"/>
              <a:t>Equal values for the parameters</a:t>
            </a:r>
          </a:p>
          <a:p>
            <a:pPr lvl="1"/>
            <a:r>
              <a:rPr lang="en-US" dirty="0"/>
              <a:t>Different relative values (</a:t>
            </a:r>
            <a:r>
              <a:rPr lang="en-US" i="1" dirty="0"/>
              <a:t>x</a:t>
            </a:r>
            <a:r>
              <a:rPr lang="en-US" dirty="0"/>
              <a:t> larger than </a:t>
            </a:r>
            <a:r>
              <a:rPr lang="en-US" i="1" dirty="0"/>
              <a:t>y</a:t>
            </a:r>
            <a:r>
              <a:rPr lang="en-US" dirty="0"/>
              <a:t>, then </a:t>
            </a:r>
            <a:r>
              <a:rPr lang="en-US" i="1" dirty="0"/>
              <a:t>x</a:t>
            </a:r>
            <a:r>
              <a:rPr lang="en-US" dirty="0"/>
              <a:t> smaller than </a:t>
            </a:r>
            <a:r>
              <a:rPr lang="en-US" i="1" dirty="0"/>
              <a:t>y</a:t>
            </a:r>
            <a:r>
              <a:rPr lang="en-US" dirty="0"/>
              <a:t>)</a:t>
            </a:r>
          </a:p>
          <a:p>
            <a:r>
              <a:rPr lang="en-US" dirty="0"/>
              <a:t>For arrays and collections</a:t>
            </a:r>
          </a:p>
          <a:p>
            <a:pPr lvl="1"/>
            <a:r>
              <a:rPr lang="en-US" dirty="0"/>
              <a:t>Very small and very large arrays and collections</a:t>
            </a:r>
          </a:p>
          <a:p>
            <a:pPr lvl="1"/>
            <a:r>
              <a:rPr lang="en-US" dirty="0"/>
              <a:t>Arrays or collections of length 0 and 1</a:t>
            </a:r>
          </a:p>
          <a:p>
            <a:pPr lvl="1"/>
            <a:r>
              <a:rPr lang="en-US" dirty="0"/>
              <a:t>Arrays or collections that are unsorted, ascending, and descending</a:t>
            </a:r>
          </a:p>
          <a:p>
            <a:pPr lvl="1"/>
            <a:r>
              <a:rPr lang="en-US" dirty="0"/>
              <a:t>Arrays or collections with duplicated values and with no duplicated values</a:t>
            </a:r>
          </a:p>
          <a:p>
            <a:pPr lvl="1"/>
            <a:endParaRPr lang="en-US" dirty="0"/>
          </a:p>
        </p:txBody>
      </p:sp>
    </p:spTree>
    <p:extLst>
      <p:ext uri="{BB962C8B-B14F-4D97-AF65-F5344CB8AC3E}">
        <p14:creationId xmlns:p14="http://schemas.microsoft.com/office/powerpoint/2010/main" val="404266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8094</TotalTime>
  <Words>9458</Words>
  <Application>Microsoft Office PowerPoint</Application>
  <PresentationFormat>Widescreen</PresentationFormat>
  <Paragraphs>1145</Paragraphs>
  <Slides>126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126</vt:i4>
      </vt:variant>
    </vt:vector>
  </HeadingPairs>
  <TitlesOfParts>
    <vt:vector size="134" baseType="lpstr">
      <vt:lpstr>Arial</vt:lpstr>
      <vt:lpstr>Calibri</vt:lpstr>
      <vt:lpstr>Corbel</vt:lpstr>
      <vt:lpstr>Courier New</vt:lpstr>
      <vt:lpstr>Wingdings</vt:lpstr>
      <vt:lpstr>Wingdings 2</vt:lpstr>
      <vt:lpstr>Wingdings 3</vt:lpstr>
      <vt:lpstr>Module</vt:lpstr>
      <vt:lpstr>COMP 3100</vt:lpstr>
      <vt:lpstr>Last time</vt:lpstr>
      <vt:lpstr>Questions?</vt:lpstr>
      <vt:lpstr>Deployment, Maintenance, and Support</vt:lpstr>
      <vt:lpstr>Deployment, maintenance, and support</vt:lpstr>
      <vt:lpstr>Physical architecture</vt:lpstr>
      <vt:lpstr>Modeling physical architecture</vt:lpstr>
      <vt:lpstr>Deployment</vt:lpstr>
      <vt:lpstr>Distribution channels</vt:lpstr>
      <vt:lpstr>Maintenance</vt:lpstr>
      <vt:lpstr>Cost of maintenance</vt:lpstr>
      <vt:lpstr>Support</vt:lpstr>
      <vt:lpstr>Support communication</vt:lpstr>
      <vt:lpstr>Review</vt:lpstr>
      <vt:lpstr>Exam format</vt:lpstr>
      <vt:lpstr>Software Quality Assurance</vt:lpstr>
      <vt:lpstr>Eight dimensions of software quality</vt:lpstr>
      <vt:lpstr>Quality assurance</vt:lpstr>
      <vt:lpstr>Defect prevention</vt:lpstr>
      <vt:lpstr>Reusing ideas</vt:lpstr>
      <vt:lpstr>Formal methods and prototypes</vt:lpstr>
      <vt:lpstr>Tools</vt:lpstr>
      <vt:lpstr>Defect detection and removal</vt:lpstr>
      <vt:lpstr>Review and correct methods</vt:lpstr>
      <vt:lpstr>Test and debug</vt:lpstr>
      <vt:lpstr>Overview of testing</vt:lpstr>
      <vt:lpstr>Breaking it all down</vt:lpstr>
      <vt:lpstr>User Interaction Design</vt:lpstr>
      <vt:lpstr>Interaction design</vt:lpstr>
      <vt:lpstr>User interaction design goals</vt:lpstr>
      <vt:lpstr>Interaction design  models</vt:lpstr>
      <vt:lpstr>Use case diagrams</vt:lpstr>
      <vt:lpstr>Layout diagrams</vt:lpstr>
      <vt:lpstr>Use case descriptions</vt:lpstr>
      <vt:lpstr>SAC principles</vt:lpstr>
      <vt:lpstr>CAP principles</vt:lpstr>
      <vt:lpstr>FeVER principles</vt:lpstr>
      <vt:lpstr>Software Engineering Design</vt:lpstr>
      <vt:lpstr>Preventing design defects</vt:lpstr>
      <vt:lpstr>Simplicity</vt:lpstr>
      <vt:lpstr>Small modules</vt:lpstr>
      <vt:lpstr>Information hiding</vt:lpstr>
      <vt:lpstr>Minimize module coupling</vt:lpstr>
      <vt:lpstr>Maximize module cohesion</vt:lpstr>
      <vt:lpstr>Design process</vt:lpstr>
      <vt:lpstr>Architectural design</vt:lpstr>
      <vt:lpstr>Model-View-Controller</vt:lpstr>
      <vt:lpstr>Layered style</vt:lpstr>
      <vt:lpstr>Repository style</vt:lpstr>
      <vt:lpstr>Client-server architecture</vt:lpstr>
      <vt:lpstr>Pipe and filter style</vt:lpstr>
      <vt:lpstr>Project Scheduling</vt:lpstr>
      <vt:lpstr>Project scheduling</vt:lpstr>
      <vt:lpstr>Example of tasks</vt:lpstr>
      <vt:lpstr>Gantt charts</vt:lpstr>
      <vt:lpstr>Detailed Design</vt:lpstr>
      <vt:lpstr>More depth on class diagrams</vt:lpstr>
      <vt:lpstr>Inheritance and interfaces in class diagrams</vt:lpstr>
      <vt:lpstr>Other associations</vt:lpstr>
      <vt:lpstr>Complex example</vt:lpstr>
      <vt:lpstr>Design Patterns</vt:lpstr>
      <vt:lpstr>Design patterns</vt:lpstr>
      <vt:lpstr>Composite pattern</vt:lpstr>
      <vt:lpstr>Command pattern</vt:lpstr>
      <vt:lpstr>Decorator pattern</vt:lpstr>
      <vt:lpstr>Observer pattern</vt:lpstr>
      <vt:lpstr>Factory method pattern</vt:lpstr>
      <vt:lpstr>Abstract factory pattern</vt:lpstr>
      <vt:lpstr>Singleton pattern</vt:lpstr>
      <vt:lpstr>Strategy pattern</vt:lpstr>
      <vt:lpstr>Adapter pattern</vt:lpstr>
      <vt:lpstr>Construction Techniques</vt:lpstr>
      <vt:lpstr>Bought and customized systems</vt:lpstr>
      <vt:lpstr>Pros and cons of bought and customized systems</vt:lpstr>
      <vt:lpstr>Idioms</vt:lpstr>
      <vt:lpstr>Programming style</vt:lpstr>
      <vt:lpstr>Naming</vt:lpstr>
      <vt:lpstr>Older naming conventions</vt:lpstr>
      <vt:lpstr>Layout conventions</vt:lpstr>
      <vt:lpstr>Commenting</vt:lpstr>
      <vt:lpstr>Good commenting</vt:lpstr>
      <vt:lpstr>Questionable commenting</vt:lpstr>
      <vt:lpstr>Data organization</vt:lpstr>
      <vt:lpstr>Version control</vt:lpstr>
      <vt:lpstr>VCS choices</vt:lpstr>
      <vt:lpstr>Quality Assurance in Construction</vt:lpstr>
      <vt:lpstr>Static analysis and dynamic analysis</vt:lpstr>
      <vt:lpstr>Code reviews</vt:lpstr>
      <vt:lpstr>Syntax and style checking</vt:lpstr>
      <vt:lpstr>Usage checking and idiom checking</vt:lpstr>
      <vt:lpstr>Formal methods</vt:lpstr>
      <vt:lpstr>Unit Testing</vt:lpstr>
      <vt:lpstr>Unit testing</vt:lpstr>
      <vt:lpstr>Developing test cases</vt:lpstr>
      <vt:lpstr>Code coverage</vt:lpstr>
      <vt:lpstr>Example CFG</vt:lpstr>
      <vt:lpstr>Kinds of coverage</vt:lpstr>
      <vt:lpstr>Boundary value analysis</vt:lpstr>
      <vt:lpstr>Other heuristics</vt:lpstr>
      <vt:lpstr>Regression testing</vt:lpstr>
      <vt:lpstr>Unit testing tools</vt:lpstr>
      <vt:lpstr>JUnit</vt:lpstr>
      <vt:lpstr>JUnit classes</vt:lpstr>
      <vt:lpstr>Assertions</vt:lpstr>
      <vt:lpstr>Assertions in JUnit tests</vt:lpstr>
      <vt:lpstr>Assertion example</vt:lpstr>
      <vt:lpstr>Sometimes failing is winning</vt:lpstr>
      <vt:lpstr>Debugging</vt:lpstr>
      <vt:lpstr>Debugging</vt:lpstr>
      <vt:lpstr>Debug code</vt:lpstr>
      <vt:lpstr>Debuggers</vt:lpstr>
      <vt:lpstr>Refactoring</vt:lpstr>
      <vt:lpstr>Common refactoring actions</vt:lpstr>
      <vt:lpstr>Test driven development</vt:lpstr>
      <vt:lpstr>Principles of TDD</vt:lpstr>
      <vt:lpstr>Benefits of TDD</vt:lpstr>
      <vt:lpstr>System Testing</vt:lpstr>
      <vt:lpstr>System testing</vt:lpstr>
      <vt:lpstr>Details of system testing</vt:lpstr>
      <vt:lpstr>Functional alpha testing</vt:lpstr>
      <vt:lpstr>Non-functional alpha testing</vt:lpstr>
      <vt:lpstr>User interface tests</vt:lpstr>
      <vt:lpstr>Beta testing</vt:lpstr>
      <vt:lpstr>Upcoming</vt:lpstr>
      <vt:lpstr>Next time…</vt:lpstr>
      <vt:lpstr>Reminders</vt:lpstr>
    </vt:vector>
  </TitlesOfParts>
  <Company>Elizabethtown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CS121</dc:title>
  <dc:creator>your username</dc:creator>
  <cp:lastModifiedBy>Wittman, Barry</cp:lastModifiedBy>
  <cp:revision>781</cp:revision>
  <dcterms:created xsi:type="dcterms:W3CDTF">2009-08-24T20:26:10Z</dcterms:created>
  <dcterms:modified xsi:type="dcterms:W3CDTF">2024-10-28T15:54:38Z</dcterms:modified>
</cp:coreProperties>
</file>